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313" r:id="rId2"/>
    <p:sldId id="310" r:id="rId3"/>
    <p:sldId id="266" r:id="rId4"/>
    <p:sldId id="339" r:id="rId5"/>
    <p:sldId id="347" r:id="rId6"/>
    <p:sldId id="348" r:id="rId7"/>
    <p:sldId id="349" r:id="rId8"/>
    <p:sldId id="350" r:id="rId9"/>
    <p:sldId id="351" r:id="rId10"/>
    <p:sldId id="352" r:id="rId11"/>
    <p:sldId id="353" r:id="rId12"/>
    <p:sldId id="354" r:id="rId13"/>
    <p:sldId id="355" r:id="rId14"/>
    <p:sldId id="320" r:id="rId15"/>
    <p:sldId id="338" r:id="rId16"/>
    <p:sldId id="357" r:id="rId17"/>
    <p:sldId id="356" r:id="rId18"/>
    <p:sldId id="316" r:id="rId19"/>
    <p:sldId id="344" r:id="rId20"/>
    <p:sldId id="345" r:id="rId21"/>
    <p:sldId id="333" r:id="rId22"/>
    <p:sldId id="337" r:id="rId23"/>
    <p:sldId id="358" r:id="rId24"/>
    <p:sldId id="326" r:id="rId25"/>
    <p:sldId id="328" r:id="rId26"/>
    <p:sldId id="329" r:id="rId27"/>
    <p:sldId id="327" r:id="rId28"/>
    <p:sldId id="318" r:id="rId29"/>
    <p:sldId id="330" r:id="rId30"/>
    <p:sldId id="332" r:id="rId31"/>
    <p:sldId id="336" r:id="rId32"/>
    <p:sldId id="319" r:id="rId33"/>
    <p:sldId id="323" r:id="rId34"/>
    <p:sldId id="363" r:id="rId35"/>
    <p:sldId id="346" r:id="rId36"/>
    <p:sldId id="359" r:id="rId37"/>
    <p:sldId id="343" r:id="rId38"/>
    <p:sldId id="340" r:id="rId39"/>
    <p:sldId id="341" r:id="rId40"/>
    <p:sldId id="342" r:id="rId41"/>
    <p:sldId id="331" r:id="rId42"/>
    <p:sldId id="334" r:id="rId43"/>
    <p:sldId id="360" r:id="rId44"/>
    <p:sldId id="361" r:id="rId45"/>
    <p:sldId id="36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AFC3"/>
    <a:srgbClr val="9AF0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625"/>
    <p:restoredTop sz="94598"/>
  </p:normalViewPr>
  <p:slideViewPr>
    <p:cSldViewPr snapToGrid="0" snapToObjects="1">
      <p:cViewPr varScale="1">
        <p:scale>
          <a:sx n="119" d="100"/>
          <a:sy n="119" d="100"/>
        </p:scale>
        <p:origin x="20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CFD833-12CD-4D98-80EF-4ED0CB06670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F2D840-B14D-42B8-9A25-E05D5F347FA7}">
      <dgm:prSet/>
      <dgm:spPr>
        <a:solidFill>
          <a:srgbClr val="69AFC3"/>
        </a:solidFill>
      </dgm:spPr>
      <dgm:t>
        <a:bodyPr/>
        <a:lstStyle/>
        <a:p>
          <a:pPr algn="l" rtl="0"/>
          <a:r>
            <a:rPr lang="en-US" b="1" dirty="0">
              <a:latin typeface="+mn-lt"/>
            </a:rPr>
            <a:t>Type 1 probability error</a:t>
          </a:r>
          <a:r>
            <a:rPr lang="en-US" dirty="0">
              <a:latin typeface="+mn-lt"/>
            </a:rPr>
            <a:t>: The chance of erroneously rejecting a null hypothesis that is in fact true.  </a:t>
          </a:r>
        </a:p>
      </dgm:t>
    </dgm:pt>
    <dgm:pt modelId="{F716A9E3-44DE-4D7F-BEC9-7A5BB00E3B3A}" type="parTrans" cxnId="{D591B024-C750-47E1-A427-0960D6641AE1}">
      <dgm:prSet/>
      <dgm:spPr/>
      <dgm:t>
        <a:bodyPr/>
        <a:lstStyle/>
        <a:p>
          <a:endParaRPr lang="en-US"/>
        </a:p>
      </dgm:t>
    </dgm:pt>
    <dgm:pt modelId="{D42C6B66-FC04-4FFC-B4B4-24CD0654DC16}" type="sibTrans" cxnId="{D591B024-C750-47E1-A427-0960D6641AE1}">
      <dgm:prSet/>
      <dgm:spPr/>
      <dgm:t>
        <a:bodyPr/>
        <a:lstStyle/>
        <a:p>
          <a:endParaRPr lang="en-US"/>
        </a:p>
      </dgm:t>
    </dgm:pt>
    <dgm:pt modelId="{B74A0BB9-481C-4A0A-A1F0-CDD898B8DF25}">
      <dgm:prSet/>
      <dgm:spPr>
        <a:solidFill>
          <a:srgbClr val="9AF0D2">
            <a:alpha val="90000"/>
          </a:srgbClr>
        </a:solidFill>
      </dgm:spPr>
      <dgm:t>
        <a:bodyPr/>
        <a:lstStyle/>
        <a:p>
          <a:pPr rtl="0"/>
          <a:r>
            <a:rPr lang="en-US" dirty="0">
              <a:latin typeface="+mn-lt"/>
            </a:rPr>
            <a:t>Molecular epidemiology: chance of </a:t>
          </a:r>
          <a:r>
            <a:rPr lang="en-US" u="sng" dirty="0">
              <a:latin typeface="+mn-lt"/>
            </a:rPr>
            <a:t>erroneously</a:t>
          </a:r>
          <a:r>
            <a:rPr lang="en-US" dirty="0">
              <a:latin typeface="+mn-lt"/>
            </a:rPr>
            <a:t> rejecting a subtyping assignment that concludes there is no </a:t>
          </a:r>
          <a:r>
            <a:rPr lang="en-US" u="sng" dirty="0">
              <a:latin typeface="+mn-lt"/>
            </a:rPr>
            <a:t>epidemiologic</a:t>
          </a:r>
          <a:r>
            <a:rPr lang="en-US" dirty="0">
              <a:latin typeface="+mn-lt"/>
            </a:rPr>
            <a:t> relationship.</a:t>
          </a:r>
        </a:p>
      </dgm:t>
    </dgm:pt>
    <dgm:pt modelId="{CD042B78-3659-46F5-ACE1-3B7D990848CC}" type="parTrans" cxnId="{DB20FF38-F597-4AC2-833D-3AB7A5E62474}">
      <dgm:prSet/>
      <dgm:spPr/>
      <dgm:t>
        <a:bodyPr/>
        <a:lstStyle/>
        <a:p>
          <a:endParaRPr lang="en-US"/>
        </a:p>
      </dgm:t>
    </dgm:pt>
    <dgm:pt modelId="{9B96E67F-ACE5-4BB9-B4F3-896F67E03A72}" type="sibTrans" cxnId="{DB20FF38-F597-4AC2-833D-3AB7A5E62474}">
      <dgm:prSet/>
      <dgm:spPr/>
      <dgm:t>
        <a:bodyPr/>
        <a:lstStyle/>
        <a:p>
          <a:endParaRPr lang="en-US"/>
        </a:p>
      </dgm:t>
    </dgm:pt>
    <dgm:pt modelId="{050C7630-4B83-42DA-85A1-CD1467268BCB}">
      <dgm:prSet/>
      <dgm:spPr>
        <a:solidFill>
          <a:srgbClr val="69AFC3"/>
        </a:solidFill>
      </dgm:spPr>
      <dgm:t>
        <a:bodyPr/>
        <a:lstStyle/>
        <a:p>
          <a:pPr algn="l" rtl="0"/>
          <a:r>
            <a:rPr lang="en-US" b="1" dirty="0">
              <a:latin typeface="+mn-lt"/>
            </a:rPr>
            <a:t>Type 2 probability error</a:t>
          </a:r>
          <a:r>
            <a:rPr lang="en-US" dirty="0">
              <a:latin typeface="+mn-lt"/>
            </a:rPr>
            <a:t>: The chance of erroneously failing to reject a null hypothesis that is indeed false.  </a:t>
          </a:r>
        </a:p>
      </dgm:t>
    </dgm:pt>
    <dgm:pt modelId="{CFE623DE-DB97-42BE-90B9-719219C5827B}" type="parTrans" cxnId="{32C319FC-258A-483F-B74C-ACE1577F81A9}">
      <dgm:prSet/>
      <dgm:spPr/>
      <dgm:t>
        <a:bodyPr/>
        <a:lstStyle/>
        <a:p>
          <a:endParaRPr lang="en-US"/>
        </a:p>
      </dgm:t>
    </dgm:pt>
    <dgm:pt modelId="{40DDC0FA-7A51-49F3-891A-973DDD306E5C}" type="sibTrans" cxnId="{32C319FC-258A-483F-B74C-ACE1577F81A9}">
      <dgm:prSet/>
      <dgm:spPr/>
      <dgm:t>
        <a:bodyPr/>
        <a:lstStyle/>
        <a:p>
          <a:endParaRPr lang="en-US"/>
        </a:p>
      </dgm:t>
    </dgm:pt>
    <dgm:pt modelId="{BAD7B128-6AE7-40FD-BFBC-2A62893903FE}">
      <dgm:prSet/>
      <dgm:spPr>
        <a:solidFill>
          <a:srgbClr val="9AF0D2">
            <a:alpha val="90000"/>
          </a:srgbClr>
        </a:solidFill>
      </dgm:spPr>
      <dgm:t>
        <a:bodyPr/>
        <a:lstStyle/>
        <a:p>
          <a:pPr rtl="0"/>
          <a:r>
            <a:rPr lang="en-US">
              <a:latin typeface="+mn-lt"/>
            </a:rPr>
            <a:t>Molecular epidemiology: chance of </a:t>
          </a:r>
          <a:r>
            <a:rPr lang="en-US" u="sng">
              <a:latin typeface="+mn-lt"/>
            </a:rPr>
            <a:t>failing</a:t>
          </a:r>
          <a:r>
            <a:rPr lang="en-US">
              <a:latin typeface="+mn-lt"/>
            </a:rPr>
            <a:t> to reject a subtyping assignment that concludes there is no </a:t>
          </a:r>
          <a:r>
            <a:rPr lang="en-US" u="sng">
              <a:latin typeface="+mn-lt"/>
            </a:rPr>
            <a:t>epidemiologic</a:t>
          </a:r>
          <a:r>
            <a:rPr lang="en-US">
              <a:latin typeface="+mn-lt"/>
            </a:rPr>
            <a:t> relationship.  </a:t>
          </a:r>
        </a:p>
      </dgm:t>
    </dgm:pt>
    <dgm:pt modelId="{F437EEEA-E0F0-477A-A06B-1FD6D38EE85C}" type="parTrans" cxnId="{71E5E9A9-A431-4864-BCD4-D53E67F98EE8}">
      <dgm:prSet/>
      <dgm:spPr/>
      <dgm:t>
        <a:bodyPr/>
        <a:lstStyle/>
        <a:p>
          <a:endParaRPr lang="en-US"/>
        </a:p>
      </dgm:t>
    </dgm:pt>
    <dgm:pt modelId="{95F3EC4D-D2CF-40C4-9551-D5AB3D328600}" type="sibTrans" cxnId="{71E5E9A9-A431-4864-BCD4-D53E67F98EE8}">
      <dgm:prSet/>
      <dgm:spPr/>
      <dgm:t>
        <a:bodyPr/>
        <a:lstStyle/>
        <a:p>
          <a:endParaRPr lang="en-US"/>
        </a:p>
      </dgm:t>
    </dgm:pt>
    <dgm:pt modelId="{0BC5BF2B-FA0D-469C-A639-5E78D6511724}" type="pres">
      <dgm:prSet presAssocID="{ADCFD833-12CD-4D98-80EF-4ED0CB066702}" presName="Name0" presStyleCnt="0">
        <dgm:presLayoutVars>
          <dgm:dir/>
          <dgm:animLvl val="lvl"/>
          <dgm:resizeHandles val="exact"/>
        </dgm:presLayoutVars>
      </dgm:prSet>
      <dgm:spPr/>
    </dgm:pt>
    <dgm:pt modelId="{DB176B19-CC52-4EDA-94F1-7FBEA092B317}" type="pres">
      <dgm:prSet presAssocID="{49F2D840-B14D-42B8-9A25-E05D5F347FA7}" presName="linNode" presStyleCnt="0"/>
      <dgm:spPr/>
    </dgm:pt>
    <dgm:pt modelId="{9EE6CAF9-1652-416C-9473-B2A07A4EE9C3}" type="pres">
      <dgm:prSet presAssocID="{49F2D840-B14D-42B8-9A25-E05D5F347FA7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2EE8597D-3628-4698-B137-176787EAE405}" type="pres">
      <dgm:prSet presAssocID="{49F2D840-B14D-42B8-9A25-E05D5F347FA7}" presName="descendantText" presStyleLbl="alignAccFollowNode1" presStyleIdx="0" presStyleCnt="2" custScaleY="122708">
        <dgm:presLayoutVars>
          <dgm:bulletEnabled val="1"/>
        </dgm:presLayoutVars>
      </dgm:prSet>
      <dgm:spPr/>
    </dgm:pt>
    <dgm:pt modelId="{97E0A3CE-FCC2-4D66-8B9F-C53C8DE98937}" type="pres">
      <dgm:prSet presAssocID="{D42C6B66-FC04-4FFC-B4B4-24CD0654DC16}" presName="sp" presStyleCnt="0"/>
      <dgm:spPr/>
    </dgm:pt>
    <dgm:pt modelId="{BB6BBD77-3025-4067-903C-CCFF858FA51F}" type="pres">
      <dgm:prSet presAssocID="{050C7630-4B83-42DA-85A1-CD1467268BCB}" presName="linNode" presStyleCnt="0"/>
      <dgm:spPr/>
    </dgm:pt>
    <dgm:pt modelId="{29BC890F-A5AF-4C91-BEB4-A0C52B03D2AF}" type="pres">
      <dgm:prSet presAssocID="{050C7630-4B83-42DA-85A1-CD1467268BCB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A2CCFC86-1D61-4147-AC00-4482ED1928E9}" type="pres">
      <dgm:prSet presAssocID="{050C7630-4B83-42DA-85A1-CD1467268BCB}" presName="descendantText" presStyleLbl="alignAccFollowNode1" presStyleIdx="1" presStyleCnt="2" custScaleY="142995" custLinFactNeighborY="0">
        <dgm:presLayoutVars>
          <dgm:bulletEnabled val="1"/>
        </dgm:presLayoutVars>
      </dgm:prSet>
      <dgm:spPr/>
    </dgm:pt>
  </dgm:ptLst>
  <dgm:cxnLst>
    <dgm:cxn modelId="{52543604-B959-6B41-A93C-07976C41B5B5}" type="presOf" srcId="{ADCFD833-12CD-4D98-80EF-4ED0CB066702}" destId="{0BC5BF2B-FA0D-469C-A639-5E78D6511724}" srcOrd="0" destOrd="0" presId="urn:microsoft.com/office/officeart/2005/8/layout/vList5"/>
    <dgm:cxn modelId="{D591B024-C750-47E1-A427-0960D6641AE1}" srcId="{ADCFD833-12CD-4D98-80EF-4ED0CB066702}" destId="{49F2D840-B14D-42B8-9A25-E05D5F347FA7}" srcOrd="0" destOrd="0" parTransId="{F716A9E3-44DE-4D7F-BEC9-7A5BB00E3B3A}" sibTransId="{D42C6B66-FC04-4FFC-B4B4-24CD0654DC16}"/>
    <dgm:cxn modelId="{DB20FF38-F597-4AC2-833D-3AB7A5E62474}" srcId="{49F2D840-B14D-42B8-9A25-E05D5F347FA7}" destId="{B74A0BB9-481C-4A0A-A1F0-CDD898B8DF25}" srcOrd="0" destOrd="0" parTransId="{CD042B78-3659-46F5-ACE1-3B7D990848CC}" sibTransId="{9B96E67F-ACE5-4BB9-B4F3-896F67E03A72}"/>
    <dgm:cxn modelId="{E72A8274-3450-E74F-8471-466F403C2055}" type="presOf" srcId="{49F2D840-B14D-42B8-9A25-E05D5F347FA7}" destId="{9EE6CAF9-1652-416C-9473-B2A07A4EE9C3}" srcOrd="0" destOrd="0" presId="urn:microsoft.com/office/officeart/2005/8/layout/vList5"/>
    <dgm:cxn modelId="{8B7A398A-743C-874B-B829-88928F84F935}" type="presOf" srcId="{B74A0BB9-481C-4A0A-A1F0-CDD898B8DF25}" destId="{2EE8597D-3628-4698-B137-176787EAE405}" srcOrd="0" destOrd="0" presId="urn:microsoft.com/office/officeart/2005/8/layout/vList5"/>
    <dgm:cxn modelId="{71E5E9A9-A431-4864-BCD4-D53E67F98EE8}" srcId="{050C7630-4B83-42DA-85A1-CD1467268BCB}" destId="{BAD7B128-6AE7-40FD-BFBC-2A62893903FE}" srcOrd="0" destOrd="0" parTransId="{F437EEEA-E0F0-477A-A06B-1FD6D38EE85C}" sibTransId="{95F3EC4D-D2CF-40C4-9551-D5AB3D328600}"/>
    <dgm:cxn modelId="{E0E0CCC4-8C25-DC4D-8A0D-949D6D93BE8F}" type="presOf" srcId="{BAD7B128-6AE7-40FD-BFBC-2A62893903FE}" destId="{A2CCFC86-1D61-4147-AC00-4482ED1928E9}" srcOrd="0" destOrd="0" presId="urn:microsoft.com/office/officeart/2005/8/layout/vList5"/>
    <dgm:cxn modelId="{C8A2D5C4-0440-034C-8309-92E176A3198B}" type="presOf" srcId="{050C7630-4B83-42DA-85A1-CD1467268BCB}" destId="{29BC890F-A5AF-4C91-BEB4-A0C52B03D2AF}" srcOrd="0" destOrd="0" presId="urn:microsoft.com/office/officeart/2005/8/layout/vList5"/>
    <dgm:cxn modelId="{32C319FC-258A-483F-B74C-ACE1577F81A9}" srcId="{ADCFD833-12CD-4D98-80EF-4ED0CB066702}" destId="{050C7630-4B83-42DA-85A1-CD1467268BCB}" srcOrd="1" destOrd="0" parTransId="{CFE623DE-DB97-42BE-90B9-719219C5827B}" sibTransId="{40DDC0FA-7A51-49F3-891A-973DDD306E5C}"/>
    <dgm:cxn modelId="{0B8D4FDF-01B9-1E45-AD2B-2579F9C9AE00}" type="presParOf" srcId="{0BC5BF2B-FA0D-469C-A639-5E78D6511724}" destId="{DB176B19-CC52-4EDA-94F1-7FBEA092B317}" srcOrd="0" destOrd="0" presId="urn:microsoft.com/office/officeart/2005/8/layout/vList5"/>
    <dgm:cxn modelId="{7E005881-C162-A64A-A1F7-7E70ED923515}" type="presParOf" srcId="{DB176B19-CC52-4EDA-94F1-7FBEA092B317}" destId="{9EE6CAF9-1652-416C-9473-B2A07A4EE9C3}" srcOrd="0" destOrd="0" presId="urn:microsoft.com/office/officeart/2005/8/layout/vList5"/>
    <dgm:cxn modelId="{EE22C29C-C0D7-7B43-B6A4-D23AF9A056EB}" type="presParOf" srcId="{DB176B19-CC52-4EDA-94F1-7FBEA092B317}" destId="{2EE8597D-3628-4698-B137-176787EAE405}" srcOrd="1" destOrd="0" presId="urn:microsoft.com/office/officeart/2005/8/layout/vList5"/>
    <dgm:cxn modelId="{A94702A1-AAE8-CB4A-837B-BED8B4E3599F}" type="presParOf" srcId="{0BC5BF2B-FA0D-469C-A639-5E78D6511724}" destId="{97E0A3CE-FCC2-4D66-8B9F-C53C8DE98937}" srcOrd="1" destOrd="0" presId="urn:microsoft.com/office/officeart/2005/8/layout/vList5"/>
    <dgm:cxn modelId="{AD32CAC8-96A0-C045-A86A-69A936EBF128}" type="presParOf" srcId="{0BC5BF2B-FA0D-469C-A639-5E78D6511724}" destId="{BB6BBD77-3025-4067-903C-CCFF858FA51F}" srcOrd="2" destOrd="0" presId="urn:microsoft.com/office/officeart/2005/8/layout/vList5"/>
    <dgm:cxn modelId="{9F920D05-7658-C84D-B0DB-55E629241228}" type="presParOf" srcId="{BB6BBD77-3025-4067-903C-CCFF858FA51F}" destId="{29BC890F-A5AF-4C91-BEB4-A0C52B03D2AF}" srcOrd="0" destOrd="0" presId="urn:microsoft.com/office/officeart/2005/8/layout/vList5"/>
    <dgm:cxn modelId="{8C6F7CA2-8A0E-0344-A6E3-BDB14B4F3A65}" type="presParOf" srcId="{BB6BBD77-3025-4067-903C-CCFF858FA51F}" destId="{A2CCFC86-1D61-4147-AC00-4482ED1928E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E8597D-3628-4698-B137-176787EAE405}">
      <dsp:nvSpPr>
        <dsp:cNvPr id="0" name=""/>
        <dsp:cNvSpPr/>
      </dsp:nvSpPr>
      <dsp:spPr>
        <a:xfrm rot="5400000">
          <a:off x="6516215" y="-2506506"/>
          <a:ext cx="2039063" cy="7092468"/>
        </a:xfrm>
        <a:prstGeom prst="round2SameRect">
          <a:avLst/>
        </a:prstGeom>
        <a:solidFill>
          <a:srgbClr val="9AF0D2">
            <a:alpha val="90000"/>
          </a:srgb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285750" lvl="1" indent="-285750" algn="l" defTabSz="1333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>
              <a:latin typeface="+mn-lt"/>
            </a:rPr>
            <a:t>Molecular epidemiology: chance of </a:t>
          </a:r>
          <a:r>
            <a:rPr lang="en-US" sz="3000" u="sng" kern="1200" dirty="0">
              <a:latin typeface="+mn-lt"/>
            </a:rPr>
            <a:t>erroneously</a:t>
          </a:r>
          <a:r>
            <a:rPr lang="en-US" sz="3000" kern="1200" dirty="0">
              <a:latin typeface="+mn-lt"/>
            </a:rPr>
            <a:t> rejecting a subtyping assignment that concludes there is no </a:t>
          </a:r>
          <a:r>
            <a:rPr lang="en-US" sz="3000" u="sng" kern="1200" dirty="0">
              <a:latin typeface="+mn-lt"/>
            </a:rPr>
            <a:t>epidemiologic</a:t>
          </a:r>
          <a:r>
            <a:rPr lang="en-US" sz="3000" kern="1200" dirty="0">
              <a:latin typeface="+mn-lt"/>
            </a:rPr>
            <a:t> relationship.</a:t>
          </a:r>
        </a:p>
      </dsp:txBody>
      <dsp:txXfrm rot="-5400000">
        <a:off x="3989513" y="119735"/>
        <a:ext cx="6992929" cy="1839985"/>
      </dsp:txXfrm>
    </dsp:sp>
    <dsp:sp modelId="{9EE6CAF9-1652-416C-9473-B2A07A4EE9C3}">
      <dsp:nvSpPr>
        <dsp:cNvPr id="0" name=""/>
        <dsp:cNvSpPr/>
      </dsp:nvSpPr>
      <dsp:spPr>
        <a:xfrm>
          <a:off x="0" y="1152"/>
          <a:ext cx="3989513" cy="2077150"/>
        </a:xfrm>
        <a:prstGeom prst="roundRect">
          <a:avLst/>
        </a:prstGeom>
        <a:solidFill>
          <a:srgbClr val="69AFC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latin typeface="+mn-lt"/>
            </a:rPr>
            <a:t>Type 1 probability error</a:t>
          </a:r>
          <a:r>
            <a:rPr lang="en-US" sz="2500" kern="1200" dirty="0">
              <a:latin typeface="+mn-lt"/>
            </a:rPr>
            <a:t>: The chance of erroneously rejecting a null hypothesis that is in fact true.  </a:t>
          </a:r>
        </a:p>
      </dsp:txBody>
      <dsp:txXfrm>
        <a:off x="101398" y="102550"/>
        <a:ext cx="3786717" cy="1874354"/>
      </dsp:txXfrm>
    </dsp:sp>
    <dsp:sp modelId="{A2CCFC86-1D61-4147-AC00-4482ED1928E9}">
      <dsp:nvSpPr>
        <dsp:cNvPr id="0" name=""/>
        <dsp:cNvSpPr/>
      </dsp:nvSpPr>
      <dsp:spPr>
        <a:xfrm rot="5400000">
          <a:off x="6332948" y="-169062"/>
          <a:ext cx="2376177" cy="7078622"/>
        </a:xfrm>
        <a:prstGeom prst="round2SameRect">
          <a:avLst/>
        </a:prstGeom>
        <a:solidFill>
          <a:srgbClr val="9AF0D2">
            <a:alpha val="90000"/>
          </a:srgb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285750" lvl="1" indent="-285750" algn="l" defTabSz="1333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>
              <a:latin typeface="+mn-lt"/>
            </a:rPr>
            <a:t>Molecular epidemiology: chance of </a:t>
          </a:r>
          <a:r>
            <a:rPr lang="en-US" sz="3000" u="sng" kern="1200">
              <a:latin typeface="+mn-lt"/>
            </a:rPr>
            <a:t>failing</a:t>
          </a:r>
          <a:r>
            <a:rPr lang="en-US" sz="3000" kern="1200">
              <a:latin typeface="+mn-lt"/>
            </a:rPr>
            <a:t> to reject a subtyping assignment that concludes there is no </a:t>
          </a:r>
          <a:r>
            <a:rPr lang="en-US" sz="3000" u="sng" kern="1200">
              <a:latin typeface="+mn-lt"/>
            </a:rPr>
            <a:t>epidemiologic</a:t>
          </a:r>
          <a:r>
            <a:rPr lang="en-US" sz="3000" kern="1200">
              <a:latin typeface="+mn-lt"/>
            </a:rPr>
            <a:t> relationship.  </a:t>
          </a:r>
        </a:p>
      </dsp:txBody>
      <dsp:txXfrm rot="-5400000">
        <a:off x="3981726" y="2298155"/>
        <a:ext cx="6962627" cy="2144187"/>
      </dsp:txXfrm>
    </dsp:sp>
    <dsp:sp modelId="{29BC890F-A5AF-4C91-BEB4-A0C52B03D2AF}">
      <dsp:nvSpPr>
        <dsp:cNvPr id="0" name=""/>
        <dsp:cNvSpPr/>
      </dsp:nvSpPr>
      <dsp:spPr>
        <a:xfrm>
          <a:off x="0" y="2331673"/>
          <a:ext cx="3981725" cy="2077150"/>
        </a:xfrm>
        <a:prstGeom prst="roundRect">
          <a:avLst/>
        </a:prstGeom>
        <a:solidFill>
          <a:srgbClr val="69AFC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latin typeface="+mn-lt"/>
            </a:rPr>
            <a:t>Type 2 probability error</a:t>
          </a:r>
          <a:r>
            <a:rPr lang="en-US" sz="2500" kern="1200" dirty="0">
              <a:latin typeface="+mn-lt"/>
            </a:rPr>
            <a:t>: The chance of erroneously failing to reject a null hypothesis that is indeed false.  </a:t>
          </a:r>
        </a:p>
      </dsp:txBody>
      <dsp:txXfrm>
        <a:off x="101398" y="2433071"/>
        <a:ext cx="3778929" cy="18743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495EEA-1138-8849-BDAF-73B08FD9F456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743AC6-2450-2D48-8A8A-9B4ECA7A4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724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90664F-C4CD-3641-8E4E-9589698C9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923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21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83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5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06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731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3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130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354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053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51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4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7FB4D-1CA5-3047-8532-EFB3778511F4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6C2A5-6578-8C48-86E2-E95DB2AC8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78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AF0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6033975"/>
            <a:ext cx="12192000" cy="944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9335" y="5362072"/>
            <a:ext cx="68546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nathan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grubaugh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phd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3600" dirty="0">
              <a:solidFill>
                <a:schemeClr val="bg2">
                  <a:lumMod val="50000"/>
                </a:schemeClr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609104"/>
            <a:ext cx="649299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50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Principles of </a:t>
            </a:r>
            <a:r>
              <a:rPr lang="en-US" sz="5400">
                <a:solidFill>
                  <a:schemeClr val="bg2">
                    <a:lumMod val="50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Molecular Epidemiology</a:t>
            </a:r>
            <a:endParaRPr lang="en-US" sz="5400" dirty="0">
              <a:solidFill>
                <a:schemeClr val="bg2">
                  <a:lumMod val="50000"/>
                </a:schemeClr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21" y="6227548"/>
            <a:ext cx="7561895" cy="453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B7C0B4-A36A-1B41-98E7-55B2C8FE47A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rcRect t="1" r="13881" b="14242"/>
          <a:stretch/>
        </p:blipFill>
        <p:spPr>
          <a:xfrm>
            <a:off x="6518910" y="687845"/>
            <a:ext cx="4888230" cy="469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570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680" y="590244"/>
            <a:ext cx="8111933" cy="54221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679" y="804564"/>
            <a:ext cx="8111934" cy="5422187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28613" y="365126"/>
            <a:ext cx="11544300" cy="881784"/>
          </a:xfrm>
        </p:spPr>
        <p:txBody>
          <a:bodyPr>
            <a:normAutofit/>
          </a:bodyPr>
          <a:lstStyle/>
          <a:p>
            <a:r>
              <a:rPr lang="en-US" dirty="0"/>
              <a:t>Surveillance network</a:t>
            </a:r>
          </a:p>
        </p:txBody>
      </p:sp>
    </p:spTree>
    <p:extLst>
      <p:ext uri="{BB962C8B-B14F-4D97-AF65-F5344CB8AC3E}">
        <p14:creationId xmlns:p14="http://schemas.microsoft.com/office/powerpoint/2010/main" val="1292790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4635500" y="2616200"/>
            <a:ext cx="381000" cy="384048"/>
          </a:xfrm>
          <a:prstGeom prst="ellipse">
            <a:avLst/>
          </a:prstGeom>
          <a:solidFill>
            <a:srgbClr val="69AF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557126" y="2616200"/>
            <a:ext cx="381000" cy="384048"/>
          </a:xfrm>
          <a:prstGeom prst="ellipse">
            <a:avLst/>
          </a:prstGeom>
          <a:solidFill>
            <a:srgbClr val="69AF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573126" y="1174746"/>
            <a:ext cx="381000" cy="384048"/>
          </a:xfrm>
          <a:prstGeom prst="ellipse">
            <a:avLst/>
          </a:prstGeom>
          <a:solidFill>
            <a:srgbClr val="69AF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9043652" y="3310933"/>
            <a:ext cx="381000" cy="384048"/>
          </a:xfrm>
          <a:prstGeom prst="ellipse">
            <a:avLst/>
          </a:prstGeom>
          <a:solidFill>
            <a:srgbClr val="69AF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976226" y="4758733"/>
            <a:ext cx="381000" cy="384048"/>
          </a:xfrm>
          <a:prstGeom prst="ellipse">
            <a:avLst/>
          </a:prstGeom>
          <a:solidFill>
            <a:srgbClr val="69AF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877426" y="4771433"/>
            <a:ext cx="381000" cy="384048"/>
          </a:xfrm>
          <a:prstGeom prst="ellipse">
            <a:avLst/>
          </a:prstGeom>
          <a:solidFill>
            <a:srgbClr val="69AF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t="84039"/>
          <a:stretch/>
        </p:blipFill>
        <p:spPr>
          <a:xfrm>
            <a:off x="1776680" y="5372100"/>
            <a:ext cx="8111933" cy="8654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680" y="804564"/>
            <a:ext cx="8111933" cy="542218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28613" y="365126"/>
            <a:ext cx="11544300" cy="881784"/>
          </a:xfrm>
        </p:spPr>
        <p:txBody>
          <a:bodyPr>
            <a:normAutofit/>
          </a:bodyPr>
          <a:lstStyle/>
          <a:p>
            <a:r>
              <a:rPr lang="en-US" dirty="0"/>
              <a:t>Unknown transmission network</a:t>
            </a:r>
          </a:p>
        </p:txBody>
      </p:sp>
    </p:spTree>
    <p:extLst>
      <p:ext uri="{BB962C8B-B14F-4D97-AF65-F5344CB8AC3E}">
        <p14:creationId xmlns:p14="http://schemas.microsoft.com/office/powerpoint/2010/main" val="1833557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680" y="590244"/>
            <a:ext cx="8111933" cy="54221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374" y="590244"/>
            <a:ext cx="8111934" cy="54221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6680" y="543410"/>
            <a:ext cx="8182000" cy="54690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6680" y="804563"/>
            <a:ext cx="8111933" cy="5422187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28613" y="365126"/>
            <a:ext cx="11544300" cy="881784"/>
          </a:xfrm>
        </p:spPr>
        <p:txBody>
          <a:bodyPr>
            <a:normAutofit/>
          </a:bodyPr>
          <a:lstStyle/>
          <a:p>
            <a:r>
              <a:rPr lang="en-US" dirty="0"/>
              <a:t>Putting the pieces together</a:t>
            </a:r>
          </a:p>
        </p:txBody>
      </p:sp>
    </p:spTree>
    <p:extLst>
      <p:ext uri="{BB962C8B-B14F-4D97-AF65-F5344CB8AC3E}">
        <p14:creationId xmlns:p14="http://schemas.microsoft.com/office/powerpoint/2010/main" val="208920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888613" y="6384978"/>
            <a:ext cx="2303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Credit: Trevor Bedford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28613" y="365126"/>
            <a:ext cx="11544300" cy="881784"/>
          </a:xfrm>
        </p:spPr>
        <p:txBody>
          <a:bodyPr>
            <a:normAutofit/>
          </a:bodyPr>
          <a:lstStyle/>
          <a:p>
            <a:r>
              <a:rPr lang="en-US" dirty="0"/>
              <a:t>Outbreak reconstruction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041" y="1726726"/>
            <a:ext cx="6015061" cy="402059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03" y="1745058"/>
            <a:ext cx="5950130" cy="397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9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4EA-A232-9941-B2D2-B13FC3D62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909"/>
            <a:ext cx="10515600" cy="1325563"/>
          </a:xfrm>
        </p:spPr>
        <p:txBody>
          <a:bodyPr/>
          <a:lstStyle/>
          <a:p>
            <a:r>
              <a:rPr lang="en-US" dirty="0"/>
              <a:t>Sequence homology and similarity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898F1-A37F-E749-9B07-EBD57A2C1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1068"/>
            <a:ext cx="10515600" cy="2156066"/>
          </a:xfrm>
        </p:spPr>
        <p:txBody>
          <a:bodyPr>
            <a:normAutofit fontScale="92500"/>
          </a:bodyPr>
          <a:lstStyle/>
          <a:p>
            <a:r>
              <a:rPr lang="en-US" dirty="0"/>
              <a:t>Phylogenetic methods are used to determine the evolutionary relationship of organisms based on variations at sequence level (mutations)</a:t>
            </a:r>
          </a:p>
          <a:p>
            <a:pPr lvl="1"/>
            <a:r>
              <a:rPr lang="en-US" dirty="0"/>
              <a:t>Due to mutations, sequences derived from common ancestors (homologs) have distinct levels (%) of similarity</a:t>
            </a:r>
          </a:p>
          <a:p>
            <a:pPr lvl="1"/>
            <a:r>
              <a:rPr lang="en-US" dirty="0"/>
              <a:t>Only homologous sequences can be compared, and their variations can be used to determine how closely/distantly related the organisms are to each other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D531E51-A023-0E46-A209-D285B14F5D5E}"/>
              </a:ext>
            </a:extLst>
          </p:cNvPr>
          <p:cNvGrpSpPr/>
          <p:nvPr/>
        </p:nvGrpSpPr>
        <p:grpSpPr>
          <a:xfrm>
            <a:off x="1117835" y="3756991"/>
            <a:ext cx="10848877" cy="2862322"/>
            <a:chOff x="1117835" y="3200399"/>
            <a:chExt cx="10848877" cy="286232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D943C6-3EB2-7542-9B73-AE334338FF0F}"/>
                </a:ext>
              </a:extLst>
            </p:cNvPr>
            <p:cNvSpPr txBox="1"/>
            <p:nvPr/>
          </p:nvSpPr>
          <p:spPr>
            <a:xfrm>
              <a:off x="2787443" y="3200399"/>
              <a:ext cx="9179269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DENV1	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AAAA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DENV2	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GGGGG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DENV3	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TTTT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DENV4	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GGG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ZIKV	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AAAAA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WNV	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YFV	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TT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POWV	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 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	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AA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********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**</a:t>
              </a:r>
              <a:r>
                <a:rPr lang="en-US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GG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**********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**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**</a:t>
              </a:r>
              <a:r>
                <a:rPr lang="en-US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dirty="0">
                  <a:solidFill>
                    <a:srgbClr val="BFBFBF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***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B65B8FE-10B7-D344-AC6E-302BE29D11FD}"/>
                </a:ext>
              </a:extLst>
            </p:cNvPr>
            <p:cNvSpPr txBox="1"/>
            <p:nvPr/>
          </p:nvSpPr>
          <p:spPr>
            <a:xfrm>
              <a:off x="1117835" y="3875968"/>
              <a:ext cx="1125973" cy="1091710"/>
            </a:xfrm>
            <a:prstGeom prst="rect">
              <a:avLst/>
            </a:prstGeom>
            <a:noFill/>
          </p:spPr>
          <p:txBody>
            <a:bodyPr wrap="square" lIns="36000" tIns="46800" rIns="36000" bIns="46800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pt-BR" b="1" dirty="0" err="1">
                  <a:latin typeface="Calibri" panose="020F0502020204030204" pitchFamily="34" charset="0"/>
                  <a:cs typeface="Calibri" panose="020F0502020204030204" pitchFamily="34" charset="0"/>
                </a:rPr>
                <a:t>Multiple</a:t>
              </a:r>
              <a:r>
                <a:rPr lang="pt-BR" b="1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b="1" dirty="0" err="1">
                  <a:latin typeface="Calibri" panose="020F0502020204030204" pitchFamily="34" charset="0"/>
                  <a:cs typeface="Calibri" panose="020F0502020204030204" pitchFamily="34" charset="0"/>
                </a:rPr>
                <a:t>sequence</a:t>
              </a:r>
              <a:r>
                <a:rPr lang="pt-BR" b="1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b="1" dirty="0" err="1">
                  <a:latin typeface="Calibri" panose="020F0502020204030204" pitchFamily="34" charset="0"/>
                  <a:cs typeface="Calibri" panose="020F0502020204030204" pitchFamily="34" charset="0"/>
                </a:rPr>
                <a:t>alignment</a:t>
              </a:r>
              <a:r>
                <a:rPr lang="pt-BR" b="1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pt-BR" dirty="0">
                  <a:latin typeface="Calibri" panose="020F0502020204030204" pitchFamily="34" charset="0"/>
                  <a:cs typeface="Calibri" panose="020F0502020204030204" pitchFamily="34" charset="0"/>
                </a:rPr>
                <a:t>(MSA)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5147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7B28A4-6B16-5944-96F6-EC11612294FE}"/>
              </a:ext>
            </a:extLst>
          </p:cNvPr>
          <p:cNvSpPr txBox="1">
            <a:spLocks/>
          </p:cNvSpPr>
          <p:nvPr/>
        </p:nvSpPr>
        <p:spPr>
          <a:xfrm>
            <a:off x="838200" y="354008"/>
            <a:ext cx="10515600" cy="8027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Distinct representations of the same tree</a:t>
            </a:r>
          </a:p>
        </p:txBody>
      </p:sp>
      <p:pic>
        <p:nvPicPr>
          <p:cNvPr id="14" name="ZIKV-different-tre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2417"/>
          <a:stretch/>
        </p:blipFill>
        <p:spPr>
          <a:xfrm>
            <a:off x="1358173" y="1315234"/>
            <a:ext cx="9233338" cy="505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1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7B28A4-6B16-5944-96F6-EC11612294FE}"/>
              </a:ext>
            </a:extLst>
          </p:cNvPr>
          <p:cNvSpPr txBox="1">
            <a:spLocks/>
          </p:cNvSpPr>
          <p:nvPr/>
        </p:nvSpPr>
        <p:spPr>
          <a:xfrm>
            <a:off x="838200" y="354008"/>
            <a:ext cx="10515600" cy="8027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Distinct representations of the same tree</a:t>
            </a:r>
          </a:p>
        </p:txBody>
      </p:sp>
      <p:pic>
        <p:nvPicPr>
          <p:cNvPr id="14" name="ZIKV-different-tre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2417"/>
          <a:stretch/>
        </p:blipFill>
        <p:spPr>
          <a:xfrm>
            <a:off x="1358173" y="1315234"/>
            <a:ext cx="9233338" cy="505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33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5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7556808-AEFB-B34E-B470-4848753647DC}"/>
              </a:ext>
            </a:extLst>
          </p:cNvPr>
          <p:cNvSpPr txBox="1"/>
          <p:nvPr/>
        </p:nvSpPr>
        <p:spPr>
          <a:xfrm>
            <a:off x="7818711" y="5833102"/>
            <a:ext cx="5102577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>
                <a:latin typeface="Calibri" panose="020F0502020204030204" pitchFamily="34" charset="0"/>
                <a:cs typeface="Calibri" panose="020F0502020204030204" pitchFamily="34" charset="0"/>
              </a:rPr>
              <a:t>Unrooted tree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(direction of evolution unknown)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EC6C4D-9DA3-A049-8497-C08D8779B24D}"/>
              </a:ext>
            </a:extLst>
          </p:cNvPr>
          <p:cNvSpPr txBox="1"/>
          <p:nvPr/>
        </p:nvSpPr>
        <p:spPr>
          <a:xfrm>
            <a:off x="1728501" y="5833102"/>
            <a:ext cx="536370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Rectangular and Radial Rooted trees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(most distantly related taxon is known)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7B28A4-6B16-5944-96F6-EC11612294FE}"/>
              </a:ext>
            </a:extLst>
          </p:cNvPr>
          <p:cNvSpPr txBox="1">
            <a:spLocks/>
          </p:cNvSpPr>
          <p:nvPr/>
        </p:nvSpPr>
        <p:spPr>
          <a:xfrm>
            <a:off x="838200" y="354008"/>
            <a:ext cx="10515600" cy="8027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Distinct representations of the same tree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771"/>
          <a:stretch/>
        </p:blipFill>
        <p:spPr>
          <a:xfrm>
            <a:off x="8306676" y="1608069"/>
            <a:ext cx="3221848" cy="414303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908" y="1608069"/>
            <a:ext cx="4460599" cy="41430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3" y="1608069"/>
            <a:ext cx="4368758" cy="414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855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985EA55-C4F5-7440-9DA4-93462BDAB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9247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Evolutionary relationships can be represented by the bifurcating structure of a tree, which highlight five main components: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33A11C6-CC5E-7F4C-A444-322BB8652F6F}"/>
              </a:ext>
            </a:extLst>
          </p:cNvPr>
          <p:cNvGrpSpPr/>
          <p:nvPr/>
        </p:nvGrpSpPr>
        <p:grpSpPr>
          <a:xfrm>
            <a:off x="3383401" y="3476364"/>
            <a:ext cx="4634599" cy="2388232"/>
            <a:chOff x="2517636" y="4229416"/>
            <a:chExt cx="3674708" cy="134629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CE6CF2A-AC3F-7B42-8347-02D8CA1F6347}"/>
                </a:ext>
              </a:extLst>
            </p:cNvPr>
            <p:cNvGrpSpPr/>
            <p:nvPr/>
          </p:nvGrpSpPr>
          <p:grpSpPr>
            <a:xfrm flipV="1">
              <a:off x="2829033" y="4229416"/>
              <a:ext cx="3363311" cy="1346297"/>
              <a:chOff x="991309" y="3179317"/>
              <a:chExt cx="831850" cy="718196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7C0A8838-7169-2E47-B85D-FE27924ACB89}"/>
                  </a:ext>
                </a:extLst>
              </p:cNvPr>
              <p:cNvGrpSpPr/>
              <p:nvPr/>
            </p:nvGrpSpPr>
            <p:grpSpPr>
              <a:xfrm>
                <a:off x="1407234" y="3527801"/>
                <a:ext cx="415925" cy="369712"/>
                <a:chOff x="5680075" y="2198952"/>
                <a:chExt cx="415925" cy="305736"/>
              </a:xfrm>
            </p:grpSpPr>
            <p:sp>
              <p:nvSpPr>
                <p:cNvPr id="15" name="Rectangle 17">
                  <a:extLst>
                    <a:ext uri="{FF2B5EF4-FFF2-40B4-BE49-F238E27FC236}">
                      <a16:creationId xmlns:a16="http://schemas.microsoft.com/office/drawing/2014/main" id="{60BC695E-19B0-C846-AFB9-4E7CBE1D132A}"/>
                    </a:ext>
                  </a:extLst>
                </p:cNvPr>
                <p:cNvSpPr/>
                <p:nvPr/>
              </p:nvSpPr>
              <p:spPr>
                <a:xfrm>
                  <a:off x="5680075" y="2198952"/>
                  <a:ext cx="415925" cy="152868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9525" cmpd="sng">
                  <a:solidFill>
                    <a:schemeClr val="tx1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6" name="Rectangle 17">
                  <a:extLst>
                    <a:ext uri="{FF2B5EF4-FFF2-40B4-BE49-F238E27FC236}">
                      <a16:creationId xmlns:a16="http://schemas.microsoft.com/office/drawing/2014/main" id="{DDD1FC0E-3AD5-BA4F-A61C-55D6C853313C}"/>
                    </a:ext>
                  </a:extLst>
                </p:cNvPr>
                <p:cNvSpPr/>
                <p:nvPr/>
              </p:nvSpPr>
              <p:spPr>
                <a:xfrm flipV="1">
                  <a:off x="5680075" y="2351820"/>
                  <a:ext cx="376433" cy="152868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9525" cmpd="sng">
                  <a:solidFill>
                    <a:schemeClr val="tx1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6E562CD6-046D-9145-B799-19A3AA5863D5}"/>
                  </a:ext>
                </a:extLst>
              </p:cNvPr>
              <p:cNvGrpSpPr/>
              <p:nvPr/>
            </p:nvGrpSpPr>
            <p:grpSpPr>
              <a:xfrm>
                <a:off x="991309" y="3179317"/>
                <a:ext cx="758998" cy="534403"/>
                <a:chOff x="5680075" y="2198952"/>
                <a:chExt cx="758998" cy="305736"/>
              </a:xfrm>
            </p:grpSpPr>
            <p:sp>
              <p:nvSpPr>
                <p:cNvPr id="13" name="Rectangle 17">
                  <a:extLst>
                    <a:ext uri="{FF2B5EF4-FFF2-40B4-BE49-F238E27FC236}">
                      <a16:creationId xmlns:a16="http://schemas.microsoft.com/office/drawing/2014/main" id="{05CC9DBF-A122-3C44-9F6B-FCBCF7C07EC3}"/>
                    </a:ext>
                  </a:extLst>
                </p:cNvPr>
                <p:cNvSpPr/>
                <p:nvPr/>
              </p:nvSpPr>
              <p:spPr>
                <a:xfrm>
                  <a:off x="5680075" y="2198952"/>
                  <a:ext cx="758998" cy="152868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9525" cmpd="sng">
                  <a:solidFill>
                    <a:schemeClr val="tx1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4" name="Rectangle 17">
                  <a:extLst>
                    <a:ext uri="{FF2B5EF4-FFF2-40B4-BE49-F238E27FC236}">
                      <a16:creationId xmlns:a16="http://schemas.microsoft.com/office/drawing/2014/main" id="{5EE65955-8C6F-9643-9290-44BE16C2E195}"/>
                    </a:ext>
                  </a:extLst>
                </p:cNvPr>
                <p:cNvSpPr/>
                <p:nvPr/>
              </p:nvSpPr>
              <p:spPr>
                <a:xfrm flipV="1">
                  <a:off x="5680075" y="2351820"/>
                  <a:ext cx="415925" cy="152868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9525" cmpd="sng">
                  <a:solidFill>
                    <a:schemeClr val="tx1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sp>
          <p:nvSpPr>
            <p:cNvPr id="10" name="Rectangle 17">
              <a:extLst>
                <a:ext uri="{FF2B5EF4-FFF2-40B4-BE49-F238E27FC236}">
                  <a16:creationId xmlns:a16="http://schemas.microsoft.com/office/drawing/2014/main" id="{D3044BBB-D356-054D-84E1-ACFB5232D155}"/>
                </a:ext>
              </a:extLst>
            </p:cNvPr>
            <p:cNvSpPr/>
            <p:nvPr/>
          </p:nvSpPr>
          <p:spPr>
            <a:xfrm>
              <a:off x="2517636" y="5101023"/>
              <a:ext cx="311397" cy="62928"/>
            </a:xfrm>
            <a:custGeom>
              <a:avLst/>
              <a:gdLst>
                <a:gd name="connsiteX0" fmla="*/ 0 w 455482"/>
                <a:gd name="connsiteY0" fmla="*/ 0 h 183614"/>
                <a:gd name="connsiteX1" fmla="*/ 455482 w 455482"/>
                <a:gd name="connsiteY1" fmla="*/ 0 h 183614"/>
                <a:gd name="connsiteX2" fmla="*/ 455482 w 455482"/>
                <a:gd name="connsiteY2" fmla="*/ 183614 h 183614"/>
                <a:gd name="connsiteX3" fmla="*/ 0 w 455482"/>
                <a:gd name="connsiteY3" fmla="*/ 183614 h 183614"/>
                <a:gd name="connsiteX4" fmla="*/ 0 w 455482"/>
                <a:gd name="connsiteY4" fmla="*/ 0 h 183614"/>
                <a:gd name="connsiteX0" fmla="*/ 455482 w 546922"/>
                <a:gd name="connsiteY0" fmla="*/ 183614 h 275054"/>
                <a:gd name="connsiteX1" fmla="*/ 0 w 546922"/>
                <a:gd name="connsiteY1" fmla="*/ 183614 h 275054"/>
                <a:gd name="connsiteX2" fmla="*/ 0 w 546922"/>
                <a:gd name="connsiteY2" fmla="*/ 0 h 275054"/>
                <a:gd name="connsiteX3" fmla="*/ 455482 w 546922"/>
                <a:gd name="connsiteY3" fmla="*/ 0 h 275054"/>
                <a:gd name="connsiteX4" fmla="*/ 546922 w 546922"/>
                <a:gd name="connsiteY4" fmla="*/ 275054 h 275054"/>
                <a:gd name="connsiteX0" fmla="*/ 0 w 546922"/>
                <a:gd name="connsiteY0" fmla="*/ 183614 h 275054"/>
                <a:gd name="connsiteX1" fmla="*/ 0 w 546922"/>
                <a:gd name="connsiteY1" fmla="*/ 0 h 275054"/>
                <a:gd name="connsiteX2" fmla="*/ 455482 w 546922"/>
                <a:gd name="connsiteY2" fmla="*/ 0 h 275054"/>
                <a:gd name="connsiteX3" fmla="*/ 546922 w 546922"/>
                <a:gd name="connsiteY3" fmla="*/ 275054 h 275054"/>
                <a:gd name="connsiteX0" fmla="*/ 0 w 455482"/>
                <a:gd name="connsiteY0" fmla="*/ 183614 h 183614"/>
                <a:gd name="connsiteX1" fmla="*/ 0 w 455482"/>
                <a:gd name="connsiteY1" fmla="*/ 0 h 183614"/>
                <a:gd name="connsiteX2" fmla="*/ 455482 w 455482"/>
                <a:gd name="connsiteY2" fmla="*/ 0 h 183614"/>
                <a:gd name="connsiteX0" fmla="*/ 0 w 455482"/>
                <a:gd name="connsiteY0" fmla="*/ 0 h 0"/>
                <a:gd name="connsiteX1" fmla="*/ 455482 w 455482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55482">
                  <a:moveTo>
                    <a:pt x="0" y="0"/>
                  </a:moveTo>
                  <a:lnTo>
                    <a:pt x="455482" y="0"/>
                  </a:ln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none" w="sm" len="sm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DE26C9D-7BCF-114B-8FA4-A5EB508D109B}"/>
              </a:ext>
            </a:extLst>
          </p:cNvPr>
          <p:cNvSpPr txBox="1"/>
          <p:nvPr/>
        </p:nvSpPr>
        <p:spPr>
          <a:xfrm>
            <a:off x="319396" y="4388686"/>
            <a:ext cx="1452419" cy="260713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pt-BR" sz="1200" b="1" dirty="0" err="1">
                <a:latin typeface="Arial"/>
                <a:cs typeface="Arial"/>
              </a:rPr>
              <a:t>Phylogeny</a:t>
            </a:r>
            <a:r>
              <a:rPr lang="pt-BR" sz="1200" b="1" dirty="0">
                <a:latin typeface="Arial"/>
                <a:cs typeface="Arial"/>
              </a:rPr>
              <a:t> </a:t>
            </a:r>
            <a:r>
              <a:rPr lang="pt-BR" sz="1200" dirty="0">
                <a:latin typeface="Arial"/>
                <a:cs typeface="Arial"/>
              </a:rPr>
              <a:t>(</a:t>
            </a:r>
            <a:r>
              <a:rPr lang="pt-BR" sz="1200" dirty="0" err="1">
                <a:latin typeface="Arial"/>
                <a:cs typeface="Arial"/>
              </a:rPr>
              <a:t>tree</a:t>
            </a:r>
            <a:r>
              <a:rPr lang="pt-BR" sz="1200" dirty="0">
                <a:latin typeface="Arial"/>
                <a:cs typeface="Arial"/>
              </a:rPr>
              <a:t>)</a:t>
            </a: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B4A2D74B-6514-1647-9D47-8ABC9B849C24}"/>
              </a:ext>
            </a:extLst>
          </p:cNvPr>
          <p:cNvGrpSpPr/>
          <p:nvPr/>
        </p:nvGrpSpPr>
        <p:grpSpPr>
          <a:xfrm>
            <a:off x="8083480" y="5583694"/>
            <a:ext cx="1822965" cy="544695"/>
            <a:chOff x="8083480" y="5227504"/>
            <a:chExt cx="1822965" cy="54469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5DC8D8B-D3E1-D74F-97E4-0068D2DB4A3B}"/>
                </a:ext>
              </a:extLst>
            </p:cNvPr>
            <p:cNvSpPr txBox="1"/>
            <p:nvPr/>
          </p:nvSpPr>
          <p:spPr>
            <a:xfrm>
              <a:off x="8717546" y="5341196"/>
              <a:ext cx="1188899" cy="248210"/>
            </a:xfrm>
            <a:prstGeom prst="rect">
              <a:avLst/>
            </a:prstGeom>
            <a:noFill/>
          </p:spPr>
          <p:txBody>
            <a:bodyPr wrap="square" lIns="36000" tIns="46800" rIns="36000" bIns="4680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pt-BR" sz="1100" dirty="0" err="1">
                  <a:solidFill>
                    <a:prstClr val="black"/>
                  </a:solidFill>
                  <a:latin typeface="Courier"/>
                  <a:cs typeface="Courier"/>
                </a:rPr>
                <a:t>Zika</a:t>
              </a:r>
              <a:r>
                <a:rPr lang="pt-BR" sz="1100" dirty="0">
                  <a:solidFill>
                    <a:prstClr val="black"/>
                  </a:solidFill>
                  <a:latin typeface="Courier"/>
                  <a:cs typeface="Courier"/>
                </a:rPr>
                <a:t> </a:t>
              </a:r>
              <a:r>
                <a:rPr lang="pt-BR" sz="1100" dirty="0" err="1">
                  <a:solidFill>
                    <a:prstClr val="black"/>
                  </a:solidFill>
                  <a:latin typeface="Courier"/>
                  <a:cs typeface="Courier"/>
                </a:rPr>
                <a:t>virus</a:t>
              </a:r>
              <a:endParaRPr lang="pt-BR" sz="1000" dirty="0">
                <a:latin typeface="Arial"/>
                <a:cs typeface="Arial"/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D198AFF-AE74-E443-9BFA-44A0ADA2D0C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083480" y="5227504"/>
              <a:ext cx="548350" cy="544695"/>
              <a:chOff x="4944707" y="6211929"/>
              <a:chExt cx="504980" cy="501613"/>
            </a:xfrm>
          </p:grpSpPr>
          <p:sp>
            <p:nvSpPr>
              <p:cNvPr id="19" name="Freeform 8">
                <a:extLst>
                  <a:ext uri="{FF2B5EF4-FFF2-40B4-BE49-F238E27FC236}">
                    <a16:creationId xmlns:a16="http://schemas.microsoft.com/office/drawing/2014/main" id="{FE07E4DD-B598-2046-9844-BABF1563B5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5703" y="6309558"/>
                <a:ext cx="306355" cy="306354"/>
              </a:xfrm>
              <a:custGeom>
                <a:avLst/>
                <a:gdLst/>
                <a:ahLst/>
                <a:cxnLst>
                  <a:cxn ang="0">
                    <a:pos x="450" y="2"/>
                  </a:cxn>
                  <a:cxn ang="0">
                    <a:pos x="510" y="12"/>
                  </a:cxn>
                  <a:cxn ang="0">
                    <a:pos x="567" y="32"/>
                  </a:cxn>
                  <a:cxn ang="0">
                    <a:pos x="620" y="59"/>
                  </a:cxn>
                  <a:cxn ang="0">
                    <a:pos x="668" y="93"/>
                  </a:cxn>
                  <a:cxn ang="0">
                    <a:pos x="711" y="133"/>
                  </a:cxn>
                  <a:cxn ang="0">
                    <a:pos x="747" y="180"/>
                  </a:cxn>
                  <a:cxn ang="0">
                    <a:pos x="776" y="230"/>
                  </a:cxn>
                  <a:cxn ang="0">
                    <a:pos x="798" y="286"/>
                  </a:cxn>
                  <a:cxn ang="0">
                    <a:pos x="812" y="345"/>
                  </a:cxn>
                  <a:cxn ang="0">
                    <a:pos x="816" y="407"/>
                  </a:cxn>
                  <a:cxn ang="0">
                    <a:pos x="812" y="470"/>
                  </a:cxn>
                  <a:cxn ang="0">
                    <a:pos x="798" y="529"/>
                  </a:cxn>
                  <a:cxn ang="0">
                    <a:pos x="776" y="585"/>
                  </a:cxn>
                  <a:cxn ang="0">
                    <a:pos x="747" y="636"/>
                  </a:cxn>
                  <a:cxn ang="0">
                    <a:pos x="711" y="683"/>
                  </a:cxn>
                  <a:cxn ang="0">
                    <a:pos x="668" y="723"/>
                  </a:cxn>
                  <a:cxn ang="0">
                    <a:pos x="620" y="756"/>
                  </a:cxn>
                  <a:cxn ang="0">
                    <a:pos x="567" y="784"/>
                  </a:cxn>
                  <a:cxn ang="0">
                    <a:pos x="510" y="803"/>
                  </a:cxn>
                  <a:cxn ang="0">
                    <a:pos x="450" y="813"/>
                  </a:cxn>
                  <a:cxn ang="0">
                    <a:pos x="387" y="815"/>
                  </a:cxn>
                  <a:cxn ang="0">
                    <a:pos x="326" y="808"/>
                  </a:cxn>
                  <a:cxn ang="0">
                    <a:pos x="268" y="791"/>
                  </a:cxn>
                  <a:cxn ang="0">
                    <a:pos x="214" y="767"/>
                  </a:cxn>
                  <a:cxn ang="0">
                    <a:pos x="163" y="735"/>
                  </a:cxn>
                  <a:cxn ang="0">
                    <a:pos x="119" y="696"/>
                  </a:cxn>
                  <a:cxn ang="0">
                    <a:pos x="81" y="652"/>
                  </a:cxn>
                  <a:cxn ang="0">
                    <a:pos x="50" y="602"/>
                  </a:cxn>
                  <a:cxn ang="0">
                    <a:pos x="24" y="548"/>
                  </a:cxn>
                  <a:cxn ang="0">
                    <a:pos x="8" y="490"/>
                  </a:cxn>
                  <a:cxn ang="0">
                    <a:pos x="0" y="429"/>
                  </a:cxn>
                  <a:cxn ang="0">
                    <a:pos x="2" y="366"/>
                  </a:cxn>
                  <a:cxn ang="0">
                    <a:pos x="13" y="306"/>
                  </a:cxn>
                  <a:cxn ang="0">
                    <a:pos x="32" y="249"/>
                  </a:cxn>
                  <a:cxn ang="0">
                    <a:pos x="59" y="197"/>
                  </a:cxn>
                  <a:cxn ang="0">
                    <a:pos x="93" y="148"/>
                  </a:cxn>
                  <a:cxn ang="0">
                    <a:pos x="134" y="106"/>
                  </a:cxn>
                  <a:cxn ang="0">
                    <a:pos x="180" y="69"/>
                  </a:cxn>
                  <a:cxn ang="0">
                    <a:pos x="231" y="40"/>
                  </a:cxn>
                  <a:cxn ang="0">
                    <a:pos x="287" y="18"/>
                  </a:cxn>
                  <a:cxn ang="0">
                    <a:pos x="346" y="5"/>
                  </a:cxn>
                  <a:cxn ang="0">
                    <a:pos x="408" y="0"/>
                  </a:cxn>
                </a:cxnLst>
                <a:rect l="0" t="0" r="r" b="b"/>
                <a:pathLst>
                  <a:path w="816" h="815">
                    <a:moveTo>
                      <a:pt x="408" y="0"/>
                    </a:moveTo>
                    <a:lnTo>
                      <a:pt x="429" y="1"/>
                    </a:lnTo>
                    <a:lnTo>
                      <a:pt x="450" y="2"/>
                    </a:lnTo>
                    <a:lnTo>
                      <a:pt x="470" y="5"/>
                    </a:lnTo>
                    <a:lnTo>
                      <a:pt x="490" y="8"/>
                    </a:lnTo>
                    <a:lnTo>
                      <a:pt x="510" y="12"/>
                    </a:lnTo>
                    <a:lnTo>
                      <a:pt x="529" y="18"/>
                    </a:lnTo>
                    <a:lnTo>
                      <a:pt x="548" y="25"/>
                    </a:lnTo>
                    <a:lnTo>
                      <a:pt x="567" y="32"/>
                    </a:lnTo>
                    <a:lnTo>
                      <a:pt x="585" y="40"/>
                    </a:lnTo>
                    <a:lnTo>
                      <a:pt x="603" y="49"/>
                    </a:lnTo>
                    <a:lnTo>
                      <a:pt x="620" y="59"/>
                    </a:lnTo>
                    <a:lnTo>
                      <a:pt x="637" y="69"/>
                    </a:lnTo>
                    <a:lnTo>
                      <a:pt x="653" y="81"/>
                    </a:lnTo>
                    <a:lnTo>
                      <a:pt x="668" y="93"/>
                    </a:lnTo>
                    <a:lnTo>
                      <a:pt x="682" y="106"/>
                    </a:lnTo>
                    <a:lnTo>
                      <a:pt x="697" y="120"/>
                    </a:lnTo>
                    <a:lnTo>
                      <a:pt x="711" y="133"/>
                    </a:lnTo>
                    <a:lnTo>
                      <a:pt x="723" y="148"/>
                    </a:lnTo>
                    <a:lnTo>
                      <a:pt x="735" y="164"/>
                    </a:lnTo>
                    <a:lnTo>
                      <a:pt x="747" y="180"/>
                    </a:lnTo>
                    <a:lnTo>
                      <a:pt x="757" y="197"/>
                    </a:lnTo>
                    <a:lnTo>
                      <a:pt x="768" y="214"/>
                    </a:lnTo>
                    <a:lnTo>
                      <a:pt x="776" y="230"/>
                    </a:lnTo>
                    <a:lnTo>
                      <a:pt x="785" y="249"/>
                    </a:lnTo>
                    <a:lnTo>
                      <a:pt x="792" y="267"/>
                    </a:lnTo>
                    <a:lnTo>
                      <a:pt x="798" y="286"/>
                    </a:lnTo>
                    <a:lnTo>
                      <a:pt x="804" y="306"/>
                    </a:lnTo>
                    <a:lnTo>
                      <a:pt x="808" y="325"/>
                    </a:lnTo>
                    <a:lnTo>
                      <a:pt x="812" y="345"/>
                    </a:lnTo>
                    <a:lnTo>
                      <a:pt x="814" y="366"/>
                    </a:lnTo>
                    <a:lnTo>
                      <a:pt x="816" y="386"/>
                    </a:lnTo>
                    <a:lnTo>
                      <a:pt x="816" y="407"/>
                    </a:lnTo>
                    <a:lnTo>
                      <a:pt x="816" y="429"/>
                    </a:lnTo>
                    <a:lnTo>
                      <a:pt x="814" y="450"/>
                    </a:lnTo>
                    <a:lnTo>
                      <a:pt x="812" y="470"/>
                    </a:lnTo>
                    <a:lnTo>
                      <a:pt x="808" y="490"/>
                    </a:lnTo>
                    <a:lnTo>
                      <a:pt x="804" y="510"/>
                    </a:lnTo>
                    <a:lnTo>
                      <a:pt x="798" y="529"/>
                    </a:lnTo>
                    <a:lnTo>
                      <a:pt x="792" y="548"/>
                    </a:lnTo>
                    <a:lnTo>
                      <a:pt x="785" y="567"/>
                    </a:lnTo>
                    <a:lnTo>
                      <a:pt x="776" y="585"/>
                    </a:lnTo>
                    <a:lnTo>
                      <a:pt x="768" y="602"/>
                    </a:lnTo>
                    <a:lnTo>
                      <a:pt x="757" y="619"/>
                    </a:lnTo>
                    <a:lnTo>
                      <a:pt x="747" y="636"/>
                    </a:lnTo>
                    <a:lnTo>
                      <a:pt x="735" y="652"/>
                    </a:lnTo>
                    <a:lnTo>
                      <a:pt x="723" y="668"/>
                    </a:lnTo>
                    <a:lnTo>
                      <a:pt x="711" y="683"/>
                    </a:lnTo>
                    <a:lnTo>
                      <a:pt x="697" y="696"/>
                    </a:lnTo>
                    <a:lnTo>
                      <a:pt x="682" y="710"/>
                    </a:lnTo>
                    <a:lnTo>
                      <a:pt x="668" y="723"/>
                    </a:lnTo>
                    <a:lnTo>
                      <a:pt x="653" y="735"/>
                    </a:lnTo>
                    <a:lnTo>
                      <a:pt x="637" y="746"/>
                    </a:lnTo>
                    <a:lnTo>
                      <a:pt x="620" y="756"/>
                    </a:lnTo>
                    <a:lnTo>
                      <a:pt x="603" y="767"/>
                    </a:lnTo>
                    <a:lnTo>
                      <a:pt x="585" y="775"/>
                    </a:lnTo>
                    <a:lnTo>
                      <a:pt x="567" y="784"/>
                    </a:lnTo>
                    <a:lnTo>
                      <a:pt x="548" y="791"/>
                    </a:lnTo>
                    <a:lnTo>
                      <a:pt x="529" y="797"/>
                    </a:lnTo>
                    <a:lnTo>
                      <a:pt x="510" y="803"/>
                    </a:lnTo>
                    <a:lnTo>
                      <a:pt x="490" y="808"/>
                    </a:lnTo>
                    <a:lnTo>
                      <a:pt x="470" y="811"/>
                    </a:lnTo>
                    <a:lnTo>
                      <a:pt x="450" y="813"/>
                    </a:lnTo>
                    <a:lnTo>
                      <a:pt x="429" y="815"/>
                    </a:lnTo>
                    <a:lnTo>
                      <a:pt x="408" y="815"/>
                    </a:lnTo>
                    <a:lnTo>
                      <a:pt x="387" y="815"/>
                    </a:lnTo>
                    <a:lnTo>
                      <a:pt x="367" y="813"/>
                    </a:lnTo>
                    <a:lnTo>
                      <a:pt x="346" y="811"/>
                    </a:lnTo>
                    <a:lnTo>
                      <a:pt x="326" y="808"/>
                    </a:lnTo>
                    <a:lnTo>
                      <a:pt x="306" y="803"/>
                    </a:lnTo>
                    <a:lnTo>
                      <a:pt x="287" y="797"/>
                    </a:lnTo>
                    <a:lnTo>
                      <a:pt x="268" y="791"/>
                    </a:lnTo>
                    <a:lnTo>
                      <a:pt x="249" y="784"/>
                    </a:lnTo>
                    <a:lnTo>
                      <a:pt x="231" y="775"/>
                    </a:lnTo>
                    <a:lnTo>
                      <a:pt x="214" y="767"/>
                    </a:lnTo>
                    <a:lnTo>
                      <a:pt x="196" y="756"/>
                    </a:lnTo>
                    <a:lnTo>
                      <a:pt x="180" y="746"/>
                    </a:lnTo>
                    <a:lnTo>
                      <a:pt x="163" y="735"/>
                    </a:lnTo>
                    <a:lnTo>
                      <a:pt x="149" y="723"/>
                    </a:lnTo>
                    <a:lnTo>
                      <a:pt x="134" y="710"/>
                    </a:lnTo>
                    <a:lnTo>
                      <a:pt x="119" y="696"/>
                    </a:lnTo>
                    <a:lnTo>
                      <a:pt x="107" y="683"/>
                    </a:lnTo>
                    <a:lnTo>
                      <a:pt x="93" y="668"/>
                    </a:lnTo>
                    <a:lnTo>
                      <a:pt x="81" y="652"/>
                    </a:lnTo>
                    <a:lnTo>
                      <a:pt x="70" y="636"/>
                    </a:lnTo>
                    <a:lnTo>
                      <a:pt x="59" y="619"/>
                    </a:lnTo>
                    <a:lnTo>
                      <a:pt x="50" y="602"/>
                    </a:lnTo>
                    <a:lnTo>
                      <a:pt x="40" y="585"/>
                    </a:lnTo>
                    <a:lnTo>
                      <a:pt x="32" y="567"/>
                    </a:lnTo>
                    <a:lnTo>
                      <a:pt x="24" y="548"/>
                    </a:lnTo>
                    <a:lnTo>
                      <a:pt x="18" y="529"/>
                    </a:lnTo>
                    <a:lnTo>
                      <a:pt x="13" y="510"/>
                    </a:lnTo>
                    <a:lnTo>
                      <a:pt x="8" y="490"/>
                    </a:lnTo>
                    <a:lnTo>
                      <a:pt x="4" y="470"/>
                    </a:lnTo>
                    <a:lnTo>
                      <a:pt x="2" y="450"/>
                    </a:lnTo>
                    <a:lnTo>
                      <a:pt x="0" y="429"/>
                    </a:lnTo>
                    <a:lnTo>
                      <a:pt x="0" y="407"/>
                    </a:lnTo>
                    <a:lnTo>
                      <a:pt x="0" y="386"/>
                    </a:lnTo>
                    <a:lnTo>
                      <a:pt x="2" y="366"/>
                    </a:lnTo>
                    <a:lnTo>
                      <a:pt x="4" y="345"/>
                    </a:lnTo>
                    <a:lnTo>
                      <a:pt x="8" y="325"/>
                    </a:lnTo>
                    <a:lnTo>
                      <a:pt x="13" y="306"/>
                    </a:lnTo>
                    <a:lnTo>
                      <a:pt x="18" y="286"/>
                    </a:lnTo>
                    <a:lnTo>
                      <a:pt x="24" y="267"/>
                    </a:lnTo>
                    <a:lnTo>
                      <a:pt x="32" y="249"/>
                    </a:lnTo>
                    <a:lnTo>
                      <a:pt x="40" y="230"/>
                    </a:lnTo>
                    <a:lnTo>
                      <a:pt x="50" y="214"/>
                    </a:lnTo>
                    <a:lnTo>
                      <a:pt x="59" y="197"/>
                    </a:lnTo>
                    <a:lnTo>
                      <a:pt x="70" y="180"/>
                    </a:lnTo>
                    <a:lnTo>
                      <a:pt x="81" y="164"/>
                    </a:lnTo>
                    <a:lnTo>
                      <a:pt x="93" y="148"/>
                    </a:lnTo>
                    <a:lnTo>
                      <a:pt x="107" y="133"/>
                    </a:lnTo>
                    <a:lnTo>
                      <a:pt x="119" y="120"/>
                    </a:lnTo>
                    <a:lnTo>
                      <a:pt x="134" y="106"/>
                    </a:lnTo>
                    <a:lnTo>
                      <a:pt x="149" y="93"/>
                    </a:lnTo>
                    <a:lnTo>
                      <a:pt x="163" y="81"/>
                    </a:lnTo>
                    <a:lnTo>
                      <a:pt x="180" y="69"/>
                    </a:lnTo>
                    <a:lnTo>
                      <a:pt x="196" y="59"/>
                    </a:lnTo>
                    <a:lnTo>
                      <a:pt x="214" y="49"/>
                    </a:lnTo>
                    <a:lnTo>
                      <a:pt x="231" y="40"/>
                    </a:lnTo>
                    <a:lnTo>
                      <a:pt x="249" y="32"/>
                    </a:lnTo>
                    <a:lnTo>
                      <a:pt x="268" y="25"/>
                    </a:lnTo>
                    <a:lnTo>
                      <a:pt x="287" y="18"/>
                    </a:lnTo>
                    <a:lnTo>
                      <a:pt x="306" y="12"/>
                    </a:lnTo>
                    <a:lnTo>
                      <a:pt x="326" y="8"/>
                    </a:lnTo>
                    <a:lnTo>
                      <a:pt x="346" y="5"/>
                    </a:lnTo>
                    <a:lnTo>
                      <a:pt x="367" y="2"/>
                    </a:lnTo>
                    <a:lnTo>
                      <a:pt x="387" y="1"/>
                    </a:lnTo>
                    <a:lnTo>
                      <a:pt x="408" y="0"/>
                    </a:lnTo>
                    <a:close/>
                  </a:path>
                </a:pathLst>
              </a:custGeom>
              <a:solidFill>
                <a:srgbClr val="FFFFFF"/>
              </a:solidFill>
              <a:ln w="5">
                <a:solidFill>
                  <a:srgbClr val="C5C6C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20" name="Rectangle 9">
                <a:extLst>
                  <a:ext uri="{FF2B5EF4-FFF2-40B4-BE49-F238E27FC236}">
                    <a16:creationId xmlns:a16="http://schemas.microsoft.com/office/drawing/2014/main" id="{A5703F19-6539-A74E-8E96-561174F524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52058" y="6450953"/>
                <a:ext cx="67331" cy="20199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21" name="Freeform 10">
                <a:extLst>
                  <a:ext uri="{FF2B5EF4-FFF2-40B4-BE49-F238E27FC236}">
                    <a16:creationId xmlns:a16="http://schemas.microsoft.com/office/drawing/2014/main" id="{8039BB9F-EFFB-324F-B880-16ED494A4E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2556" y="6437487"/>
                <a:ext cx="47131" cy="47131"/>
              </a:xfrm>
              <a:custGeom>
                <a:avLst/>
                <a:gdLst/>
                <a:ahLst/>
                <a:cxnLst>
                  <a:cxn ang="0">
                    <a:pos x="127" y="62"/>
                  </a:cxn>
                  <a:cxn ang="0">
                    <a:pos x="125" y="76"/>
                  </a:cxn>
                  <a:cxn ang="0">
                    <a:pos x="123" y="87"/>
                  </a:cxn>
                  <a:cxn ang="0">
                    <a:pos x="116" y="97"/>
                  </a:cxn>
                  <a:cxn ang="0">
                    <a:pos x="108" y="107"/>
                  </a:cxn>
                  <a:cxn ang="0">
                    <a:pos x="99" y="114"/>
                  </a:cxn>
                  <a:cxn ang="0">
                    <a:pos x="88" y="120"/>
                  </a:cxn>
                  <a:cxn ang="0">
                    <a:pos x="77" y="124"/>
                  </a:cxn>
                  <a:cxn ang="0">
                    <a:pos x="63" y="126"/>
                  </a:cxn>
                  <a:cxn ang="0">
                    <a:pos x="50" y="124"/>
                  </a:cxn>
                  <a:cxn ang="0">
                    <a:pos x="39" y="120"/>
                  </a:cxn>
                  <a:cxn ang="0">
                    <a:pos x="28" y="114"/>
                  </a:cxn>
                  <a:cxn ang="0">
                    <a:pos x="19" y="107"/>
                  </a:cxn>
                  <a:cxn ang="0">
                    <a:pos x="11" y="97"/>
                  </a:cxn>
                  <a:cxn ang="0">
                    <a:pos x="5" y="87"/>
                  </a:cxn>
                  <a:cxn ang="0">
                    <a:pos x="3" y="76"/>
                  </a:cxn>
                  <a:cxn ang="0">
                    <a:pos x="0" y="62"/>
                  </a:cxn>
                  <a:cxn ang="0">
                    <a:pos x="3" y="50"/>
                  </a:cxn>
                  <a:cxn ang="0">
                    <a:pos x="5" y="39"/>
                  </a:cxn>
                  <a:cxn ang="0">
                    <a:pos x="11" y="28"/>
                  </a:cxn>
                  <a:cxn ang="0">
                    <a:pos x="19" y="19"/>
                  </a:cxn>
                  <a:cxn ang="0">
                    <a:pos x="28" y="11"/>
                  </a:cxn>
                  <a:cxn ang="0">
                    <a:pos x="39" y="4"/>
                  </a:cxn>
                  <a:cxn ang="0">
                    <a:pos x="50" y="2"/>
                  </a:cxn>
                  <a:cxn ang="0">
                    <a:pos x="63" y="0"/>
                  </a:cxn>
                  <a:cxn ang="0">
                    <a:pos x="77" y="2"/>
                  </a:cxn>
                  <a:cxn ang="0">
                    <a:pos x="88" y="4"/>
                  </a:cxn>
                  <a:cxn ang="0">
                    <a:pos x="99" y="11"/>
                  </a:cxn>
                  <a:cxn ang="0">
                    <a:pos x="108" y="19"/>
                  </a:cxn>
                  <a:cxn ang="0">
                    <a:pos x="116" y="28"/>
                  </a:cxn>
                  <a:cxn ang="0">
                    <a:pos x="123" y="39"/>
                  </a:cxn>
                  <a:cxn ang="0">
                    <a:pos x="125" y="50"/>
                  </a:cxn>
                  <a:cxn ang="0">
                    <a:pos x="127" y="62"/>
                  </a:cxn>
                </a:cxnLst>
                <a:rect l="0" t="0" r="r" b="b"/>
                <a:pathLst>
                  <a:path w="127" h="126">
                    <a:moveTo>
                      <a:pt x="127" y="62"/>
                    </a:moveTo>
                    <a:lnTo>
                      <a:pt x="125" y="76"/>
                    </a:lnTo>
                    <a:lnTo>
                      <a:pt x="123" y="87"/>
                    </a:lnTo>
                    <a:lnTo>
                      <a:pt x="116" y="97"/>
                    </a:lnTo>
                    <a:lnTo>
                      <a:pt x="108" y="107"/>
                    </a:lnTo>
                    <a:lnTo>
                      <a:pt x="99" y="114"/>
                    </a:lnTo>
                    <a:lnTo>
                      <a:pt x="88" y="120"/>
                    </a:lnTo>
                    <a:lnTo>
                      <a:pt x="77" y="124"/>
                    </a:lnTo>
                    <a:lnTo>
                      <a:pt x="63" y="126"/>
                    </a:lnTo>
                    <a:lnTo>
                      <a:pt x="50" y="124"/>
                    </a:lnTo>
                    <a:lnTo>
                      <a:pt x="39" y="120"/>
                    </a:lnTo>
                    <a:lnTo>
                      <a:pt x="28" y="114"/>
                    </a:lnTo>
                    <a:lnTo>
                      <a:pt x="19" y="107"/>
                    </a:lnTo>
                    <a:lnTo>
                      <a:pt x="11" y="97"/>
                    </a:lnTo>
                    <a:lnTo>
                      <a:pt x="5" y="87"/>
                    </a:lnTo>
                    <a:lnTo>
                      <a:pt x="3" y="76"/>
                    </a:lnTo>
                    <a:lnTo>
                      <a:pt x="0" y="62"/>
                    </a:lnTo>
                    <a:lnTo>
                      <a:pt x="3" y="50"/>
                    </a:lnTo>
                    <a:lnTo>
                      <a:pt x="5" y="39"/>
                    </a:lnTo>
                    <a:lnTo>
                      <a:pt x="11" y="28"/>
                    </a:lnTo>
                    <a:lnTo>
                      <a:pt x="19" y="19"/>
                    </a:lnTo>
                    <a:lnTo>
                      <a:pt x="28" y="11"/>
                    </a:lnTo>
                    <a:lnTo>
                      <a:pt x="39" y="4"/>
                    </a:lnTo>
                    <a:lnTo>
                      <a:pt x="50" y="2"/>
                    </a:lnTo>
                    <a:lnTo>
                      <a:pt x="63" y="0"/>
                    </a:lnTo>
                    <a:lnTo>
                      <a:pt x="77" y="2"/>
                    </a:lnTo>
                    <a:lnTo>
                      <a:pt x="88" y="4"/>
                    </a:lnTo>
                    <a:lnTo>
                      <a:pt x="99" y="11"/>
                    </a:lnTo>
                    <a:lnTo>
                      <a:pt x="108" y="19"/>
                    </a:lnTo>
                    <a:lnTo>
                      <a:pt x="116" y="28"/>
                    </a:lnTo>
                    <a:lnTo>
                      <a:pt x="123" y="39"/>
                    </a:lnTo>
                    <a:lnTo>
                      <a:pt x="125" y="50"/>
                    </a:lnTo>
                    <a:lnTo>
                      <a:pt x="127" y="62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22" name="Freeform 11">
                <a:extLst>
                  <a:ext uri="{FF2B5EF4-FFF2-40B4-BE49-F238E27FC236}">
                    <a16:creationId xmlns:a16="http://schemas.microsoft.com/office/drawing/2014/main" id="{015521BB-95AF-E64E-AA02-441F69BA39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5125" y="6531749"/>
                <a:ext cx="67331" cy="47131"/>
              </a:xfrm>
              <a:custGeom>
                <a:avLst/>
                <a:gdLst/>
                <a:ahLst/>
                <a:cxnLst>
                  <a:cxn ang="0">
                    <a:pos x="26" y="0"/>
                  </a:cxn>
                  <a:cxn ang="0">
                    <a:pos x="180" y="90"/>
                  </a:cxn>
                  <a:cxn ang="0">
                    <a:pos x="155" y="134"/>
                  </a:cxn>
                  <a:cxn ang="0">
                    <a:pos x="0" y="44"/>
                  </a:cxn>
                  <a:cxn ang="0">
                    <a:pos x="26" y="0"/>
                  </a:cxn>
                </a:cxnLst>
                <a:rect l="0" t="0" r="r" b="b"/>
                <a:pathLst>
                  <a:path w="180" h="134">
                    <a:moveTo>
                      <a:pt x="26" y="0"/>
                    </a:moveTo>
                    <a:lnTo>
                      <a:pt x="180" y="90"/>
                    </a:lnTo>
                    <a:lnTo>
                      <a:pt x="155" y="134"/>
                    </a:lnTo>
                    <a:lnTo>
                      <a:pt x="0" y="44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23" name="Freeform 12">
                <a:extLst>
                  <a:ext uri="{FF2B5EF4-FFF2-40B4-BE49-F238E27FC236}">
                    <a16:creationId xmlns:a16="http://schemas.microsoft.com/office/drawing/2014/main" id="{339E4C4C-80FF-5B4C-8F0B-AA10BCF2BA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2257" y="6551949"/>
                <a:ext cx="47131" cy="47131"/>
              </a:xfrm>
              <a:custGeom>
                <a:avLst/>
                <a:gdLst/>
                <a:ahLst/>
                <a:cxnLst>
                  <a:cxn ang="0">
                    <a:pos x="117" y="96"/>
                  </a:cxn>
                  <a:cxn ang="0">
                    <a:pos x="111" y="106"/>
                  </a:cxn>
                  <a:cxn ang="0">
                    <a:pos x="103" y="114"/>
                  </a:cxn>
                  <a:cxn ang="0">
                    <a:pos x="91" y="120"/>
                  </a:cxn>
                  <a:cxn ang="0">
                    <a:pos x="79" y="124"/>
                  </a:cxn>
                  <a:cxn ang="0">
                    <a:pos x="68" y="126"/>
                  </a:cxn>
                  <a:cxn ang="0">
                    <a:pos x="55" y="126"/>
                  </a:cxn>
                  <a:cxn ang="0">
                    <a:pos x="42" y="124"/>
                  </a:cxn>
                  <a:cxn ang="0">
                    <a:pos x="32" y="119"/>
                  </a:cxn>
                  <a:cxn ang="0">
                    <a:pos x="20" y="110"/>
                  </a:cxn>
                  <a:cxn ang="0">
                    <a:pos x="13" y="102"/>
                  </a:cxn>
                  <a:cxn ang="0">
                    <a:pos x="7" y="92"/>
                  </a:cxn>
                  <a:cxn ang="0">
                    <a:pos x="1" y="79"/>
                  </a:cxn>
                  <a:cxn ang="0">
                    <a:pos x="0" y="68"/>
                  </a:cxn>
                  <a:cxn ang="0">
                    <a:pos x="0" y="56"/>
                  </a:cxn>
                  <a:cxn ang="0">
                    <a:pos x="3" y="44"/>
                  </a:cxn>
                  <a:cxn ang="0">
                    <a:pos x="8" y="34"/>
                  </a:cxn>
                  <a:cxn ang="0">
                    <a:pos x="16" y="21"/>
                  </a:cxn>
                  <a:cxn ang="0">
                    <a:pos x="26" y="12"/>
                  </a:cxn>
                  <a:cxn ang="0">
                    <a:pos x="34" y="6"/>
                  </a:cxn>
                  <a:cxn ang="0">
                    <a:pos x="47" y="3"/>
                  </a:cxn>
                  <a:cxn ang="0">
                    <a:pos x="57" y="0"/>
                  </a:cxn>
                  <a:cxn ang="0">
                    <a:pos x="70" y="2"/>
                  </a:cxn>
                  <a:cxn ang="0">
                    <a:pos x="84" y="3"/>
                  </a:cxn>
                  <a:cxn ang="0">
                    <a:pos x="96" y="9"/>
                  </a:cxn>
                  <a:cxn ang="0">
                    <a:pos x="105" y="17"/>
                  </a:cxn>
                  <a:cxn ang="0">
                    <a:pos x="114" y="25"/>
                  </a:cxn>
                  <a:cxn ang="0">
                    <a:pos x="120" y="36"/>
                  </a:cxn>
                  <a:cxn ang="0">
                    <a:pos x="126" y="46"/>
                  </a:cxn>
                  <a:cxn ang="0">
                    <a:pos x="127" y="59"/>
                  </a:cxn>
                  <a:cxn ang="0">
                    <a:pos x="127" y="71"/>
                  </a:cxn>
                  <a:cxn ang="0">
                    <a:pos x="124" y="84"/>
                  </a:cxn>
                  <a:cxn ang="0">
                    <a:pos x="117" y="96"/>
                  </a:cxn>
                </a:cxnLst>
                <a:rect l="0" t="0" r="r" b="b"/>
                <a:pathLst>
                  <a:path w="127" h="126">
                    <a:moveTo>
                      <a:pt x="117" y="96"/>
                    </a:moveTo>
                    <a:lnTo>
                      <a:pt x="111" y="106"/>
                    </a:lnTo>
                    <a:lnTo>
                      <a:pt x="103" y="114"/>
                    </a:lnTo>
                    <a:lnTo>
                      <a:pt x="91" y="120"/>
                    </a:lnTo>
                    <a:lnTo>
                      <a:pt x="79" y="124"/>
                    </a:lnTo>
                    <a:lnTo>
                      <a:pt x="68" y="126"/>
                    </a:lnTo>
                    <a:lnTo>
                      <a:pt x="55" y="126"/>
                    </a:lnTo>
                    <a:lnTo>
                      <a:pt x="42" y="124"/>
                    </a:lnTo>
                    <a:lnTo>
                      <a:pt x="32" y="119"/>
                    </a:lnTo>
                    <a:lnTo>
                      <a:pt x="20" y="110"/>
                    </a:lnTo>
                    <a:lnTo>
                      <a:pt x="13" y="102"/>
                    </a:lnTo>
                    <a:lnTo>
                      <a:pt x="7" y="92"/>
                    </a:lnTo>
                    <a:lnTo>
                      <a:pt x="1" y="79"/>
                    </a:lnTo>
                    <a:lnTo>
                      <a:pt x="0" y="68"/>
                    </a:lnTo>
                    <a:lnTo>
                      <a:pt x="0" y="56"/>
                    </a:lnTo>
                    <a:lnTo>
                      <a:pt x="3" y="44"/>
                    </a:lnTo>
                    <a:lnTo>
                      <a:pt x="8" y="34"/>
                    </a:lnTo>
                    <a:lnTo>
                      <a:pt x="16" y="21"/>
                    </a:lnTo>
                    <a:lnTo>
                      <a:pt x="26" y="12"/>
                    </a:lnTo>
                    <a:lnTo>
                      <a:pt x="34" y="6"/>
                    </a:lnTo>
                    <a:lnTo>
                      <a:pt x="47" y="3"/>
                    </a:lnTo>
                    <a:lnTo>
                      <a:pt x="57" y="0"/>
                    </a:lnTo>
                    <a:lnTo>
                      <a:pt x="70" y="2"/>
                    </a:lnTo>
                    <a:lnTo>
                      <a:pt x="84" y="3"/>
                    </a:lnTo>
                    <a:lnTo>
                      <a:pt x="96" y="9"/>
                    </a:lnTo>
                    <a:lnTo>
                      <a:pt x="105" y="17"/>
                    </a:lnTo>
                    <a:lnTo>
                      <a:pt x="114" y="25"/>
                    </a:lnTo>
                    <a:lnTo>
                      <a:pt x="120" y="36"/>
                    </a:lnTo>
                    <a:lnTo>
                      <a:pt x="126" y="46"/>
                    </a:lnTo>
                    <a:lnTo>
                      <a:pt x="127" y="59"/>
                    </a:lnTo>
                    <a:lnTo>
                      <a:pt x="127" y="71"/>
                    </a:lnTo>
                    <a:lnTo>
                      <a:pt x="124" y="84"/>
                    </a:lnTo>
                    <a:lnTo>
                      <a:pt x="117" y="96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24" name="Freeform 13">
                <a:extLst>
                  <a:ext uri="{FF2B5EF4-FFF2-40B4-BE49-F238E27FC236}">
                    <a16:creationId xmlns:a16="http://schemas.microsoft.com/office/drawing/2014/main" id="{A69AC885-8B8C-8643-B5ED-C17B70890A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7894" y="6588980"/>
                <a:ext cx="47131" cy="67331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134" y="156"/>
                  </a:cxn>
                  <a:cxn ang="0">
                    <a:pos x="90" y="181"/>
                  </a:cxn>
                  <a:cxn ang="0">
                    <a:pos x="0" y="26"/>
                  </a:cxn>
                  <a:cxn ang="0">
                    <a:pos x="44" y="0"/>
                  </a:cxn>
                </a:cxnLst>
                <a:rect l="0" t="0" r="r" b="b"/>
                <a:pathLst>
                  <a:path w="134" h="181">
                    <a:moveTo>
                      <a:pt x="44" y="0"/>
                    </a:moveTo>
                    <a:lnTo>
                      <a:pt x="134" y="156"/>
                    </a:lnTo>
                    <a:lnTo>
                      <a:pt x="90" y="181"/>
                    </a:lnTo>
                    <a:lnTo>
                      <a:pt x="0" y="26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25" name="Freeform 14">
                <a:extLst>
                  <a:ext uri="{FF2B5EF4-FFF2-40B4-BE49-F238E27FC236}">
                    <a16:creationId xmlns:a16="http://schemas.microsoft.com/office/drawing/2014/main" id="{1A663E79-E707-0840-B8B2-EEF37E2ED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093" y="6636112"/>
                <a:ext cx="47131" cy="47131"/>
              </a:xfrm>
              <a:custGeom>
                <a:avLst/>
                <a:gdLst/>
                <a:ahLst/>
                <a:cxnLst>
                  <a:cxn ang="0">
                    <a:pos x="96" y="117"/>
                  </a:cxn>
                  <a:cxn ang="0">
                    <a:pos x="84" y="124"/>
                  </a:cxn>
                  <a:cxn ang="0">
                    <a:pos x="71" y="127"/>
                  </a:cxn>
                  <a:cxn ang="0">
                    <a:pos x="59" y="127"/>
                  </a:cxn>
                  <a:cxn ang="0">
                    <a:pos x="46" y="126"/>
                  </a:cxn>
                  <a:cxn ang="0">
                    <a:pos x="35" y="121"/>
                  </a:cxn>
                  <a:cxn ang="0">
                    <a:pos x="25" y="114"/>
                  </a:cxn>
                  <a:cxn ang="0">
                    <a:pos x="16" y="105"/>
                  </a:cxn>
                  <a:cxn ang="0">
                    <a:pos x="9" y="96"/>
                  </a:cxn>
                  <a:cxn ang="0">
                    <a:pos x="3" y="84"/>
                  </a:cxn>
                  <a:cxn ang="0">
                    <a:pos x="1" y="71"/>
                  </a:cxn>
                  <a:cxn ang="0">
                    <a:pos x="0" y="58"/>
                  </a:cxn>
                  <a:cxn ang="0">
                    <a:pos x="3" y="47"/>
                  </a:cxn>
                  <a:cxn ang="0">
                    <a:pos x="6" y="34"/>
                  </a:cxn>
                  <a:cxn ang="0">
                    <a:pos x="12" y="26"/>
                  </a:cxn>
                  <a:cxn ang="0">
                    <a:pos x="21" y="16"/>
                  </a:cxn>
                  <a:cxn ang="0">
                    <a:pos x="32" y="8"/>
                  </a:cxn>
                  <a:cxn ang="0">
                    <a:pos x="44" y="3"/>
                  </a:cxn>
                  <a:cxn ang="0">
                    <a:pos x="55" y="0"/>
                  </a:cxn>
                  <a:cxn ang="0">
                    <a:pos x="68" y="0"/>
                  </a:cxn>
                  <a:cxn ang="0">
                    <a:pos x="79" y="1"/>
                  </a:cxn>
                  <a:cxn ang="0">
                    <a:pos x="91" y="7"/>
                  </a:cxn>
                  <a:cxn ang="0">
                    <a:pos x="102" y="13"/>
                  </a:cxn>
                  <a:cxn ang="0">
                    <a:pos x="110" y="20"/>
                  </a:cxn>
                  <a:cxn ang="0">
                    <a:pos x="119" y="32"/>
                  </a:cxn>
                  <a:cxn ang="0">
                    <a:pos x="124" y="43"/>
                  </a:cxn>
                  <a:cxn ang="0">
                    <a:pos x="126" y="55"/>
                  </a:cxn>
                  <a:cxn ang="0">
                    <a:pos x="126" y="68"/>
                  </a:cxn>
                  <a:cxn ang="0">
                    <a:pos x="124" y="79"/>
                  </a:cxn>
                  <a:cxn ang="0">
                    <a:pos x="120" y="91"/>
                  </a:cxn>
                  <a:cxn ang="0">
                    <a:pos x="114" y="103"/>
                  </a:cxn>
                  <a:cxn ang="0">
                    <a:pos x="106" y="111"/>
                  </a:cxn>
                  <a:cxn ang="0">
                    <a:pos x="96" y="117"/>
                  </a:cxn>
                </a:cxnLst>
                <a:rect l="0" t="0" r="r" b="b"/>
                <a:pathLst>
                  <a:path w="126" h="127">
                    <a:moveTo>
                      <a:pt x="96" y="117"/>
                    </a:moveTo>
                    <a:lnTo>
                      <a:pt x="84" y="124"/>
                    </a:lnTo>
                    <a:lnTo>
                      <a:pt x="71" y="127"/>
                    </a:lnTo>
                    <a:lnTo>
                      <a:pt x="59" y="127"/>
                    </a:lnTo>
                    <a:lnTo>
                      <a:pt x="46" y="126"/>
                    </a:lnTo>
                    <a:lnTo>
                      <a:pt x="35" y="121"/>
                    </a:lnTo>
                    <a:lnTo>
                      <a:pt x="25" y="114"/>
                    </a:lnTo>
                    <a:lnTo>
                      <a:pt x="16" y="105"/>
                    </a:lnTo>
                    <a:lnTo>
                      <a:pt x="9" y="96"/>
                    </a:lnTo>
                    <a:lnTo>
                      <a:pt x="3" y="84"/>
                    </a:lnTo>
                    <a:lnTo>
                      <a:pt x="1" y="71"/>
                    </a:lnTo>
                    <a:lnTo>
                      <a:pt x="0" y="58"/>
                    </a:lnTo>
                    <a:lnTo>
                      <a:pt x="3" y="47"/>
                    </a:lnTo>
                    <a:lnTo>
                      <a:pt x="6" y="34"/>
                    </a:lnTo>
                    <a:lnTo>
                      <a:pt x="12" y="26"/>
                    </a:lnTo>
                    <a:lnTo>
                      <a:pt x="21" y="16"/>
                    </a:lnTo>
                    <a:lnTo>
                      <a:pt x="32" y="8"/>
                    </a:lnTo>
                    <a:lnTo>
                      <a:pt x="44" y="3"/>
                    </a:lnTo>
                    <a:lnTo>
                      <a:pt x="55" y="0"/>
                    </a:lnTo>
                    <a:lnTo>
                      <a:pt x="68" y="0"/>
                    </a:lnTo>
                    <a:lnTo>
                      <a:pt x="79" y="1"/>
                    </a:lnTo>
                    <a:lnTo>
                      <a:pt x="91" y="7"/>
                    </a:lnTo>
                    <a:lnTo>
                      <a:pt x="102" y="13"/>
                    </a:lnTo>
                    <a:lnTo>
                      <a:pt x="110" y="20"/>
                    </a:lnTo>
                    <a:lnTo>
                      <a:pt x="119" y="32"/>
                    </a:lnTo>
                    <a:lnTo>
                      <a:pt x="124" y="43"/>
                    </a:lnTo>
                    <a:lnTo>
                      <a:pt x="126" y="55"/>
                    </a:lnTo>
                    <a:lnTo>
                      <a:pt x="126" y="68"/>
                    </a:lnTo>
                    <a:lnTo>
                      <a:pt x="124" y="79"/>
                    </a:lnTo>
                    <a:lnTo>
                      <a:pt x="120" y="91"/>
                    </a:lnTo>
                    <a:lnTo>
                      <a:pt x="114" y="103"/>
                    </a:lnTo>
                    <a:lnTo>
                      <a:pt x="106" y="111"/>
                    </a:lnTo>
                    <a:lnTo>
                      <a:pt x="96" y="117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26" name="Rectangle 15">
                <a:extLst>
                  <a:ext uri="{FF2B5EF4-FFF2-40B4-BE49-F238E27FC236}">
                    <a16:creationId xmlns:a16="http://schemas.microsoft.com/office/drawing/2014/main" id="{AF223A26-7A54-2B41-BF6A-2967870B82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87097" y="6615913"/>
                <a:ext cx="20199" cy="67331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27" name="Freeform 16">
                <a:extLst>
                  <a:ext uri="{FF2B5EF4-FFF2-40B4-BE49-F238E27FC236}">
                    <a16:creationId xmlns:a16="http://schemas.microsoft.com/office/drawing/2014/main" id="{341AE540-6541-5348-BF90-83572F056F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631" y="6666411"/>
                <a:ext cx="47131" cy="47131"/>
              </a:xfrm>
              <a:custGeom>
                <a:avLst/>
                <a:gdLst/>
                <a:ahLst/>
                <a:cxnLst>
                  <a:cxn ang="0">
                    <a:pos x="63" y="126"/>
                  </a:cxn>
                  <a:cxn ang="0">
                    <a:pos x="48" y="124"/>
                  </a:cxn>
                  <a:cxn ang="0">
                    <a:pos x="38" y="122"/>
                  </a:cxn>
                  <a:cxn ang="0">
                    <a:pos x="27" y="115"/>
                  </a:cxn>
                  <a:cxn ang="0">
                    <a:pos x="19" y="107"/>
                  </a:cxn>
                  <a:cxn ang="0">
                    <a:pos x="10" y="98"/>
                  </a:cxn>
                  <a:cxn ang="0">
                    <a:pos x="4" y="87"/>
                  </a:cxn>
                  <a:cxn ang="0">
                    <a:pos x="2" y="76"/>
                  </a:cxn>
                  <a:cxn ang="0">
                    <a:pos x="0" y="62"/>
                  </a:cxn>
                  <a:cxn ang="0">
                    <a:pos x="2" y="49"/>
                  </a:cxn>
                  <a:cxn ang="0">
                    <a:pos x="4" y="39"/>
                  </a:cxn>
                  <a:cxn ang="0">
                    <a:pos x="10" y="27"/>
                  </a:cxn>
                  <a:cxn ang="0">
                    <a:pos x="19" y="18"/>
                  </a:cxn>
                  <a:cxn ang="0">
                    <a:pos x="27" y="10"/>
                  </a:cxn>
                  <a:cxn ang="0">
                    <a:pos x="38" y="4"/>
                  </a:cxn>
                  <a:cxn ang="0">
                    <a:pos x="48" y="2"/>
                  </a:cxn>
                  <a:cxn ang="0">
                    <a:pos x="61" y="0"/>
                  </a:cxn>
                  <a:cxn ang="0">
                    <a:pos x="76" y="2"/>
                  </a:cxn>
                  <a:cxn ang="0">
                    <a:pos x="86" y="4"/>
                  </a:cxn>
                  <a:cxn ang="0">
                    <a:pos x="97" y="10"/>
                  </a:cxn>
                  <a:cxn ang="0">
                    <a:pos x="106" y="18"/>
                  </a:cxn>
                  <a:cxn ang="0">
                    <a:pos x="114" y="27"/>
                  </a:cxn>
                  <a:cxn ang="0">
                    <a:pos x="120" y="39"/>
                  </a:cxn>
                  <a:cxn ang="0">
                    <a:pos x="123" y="49"/>
                  </a:cxn>
                  <a:cxn ang="0">
                    <a:pos x="124" y="62"/>
                  </a:cxn>
                  <a:cxn ang="0">
                    <a:pos x="123" y="76"/>
                  </a:cxn>
                  <a:cxn ang="0">
                    <a:pos x="120" y="87"/>
                  </a:cxn>
                  <a:cxn ang="0">
                    <a:pos x="114" y="98"/>
                  </a:cxn>
                  <a:cxn ang="0">
                    <a:pos x="106" y="107"/>
                  </a:cxn>
                  <a:cxn ang="0">
                    <a:pos x="97" y="115"/>
                  </a:cxn>
                  <a:cxn ang="0">
                    <a:pos x="86" y="122"/>
                  </a:cxn>
                  <a:cxn ang="0">
                    <a:pos x="76" y="124"/>
                  </a:cxn>
                  <a:cxn ang="0">
                    <a:pos x="63" y="126"/>
                  </a:cxn>
                </a:cxnLst>
                <a:rect l="0" t="0" r="r" b="b"/>
                <a:pathLst>
                  <a:path w="124" h="126">
                    <a:moveTo>
                      <a:pt x="63" y="126"/>
                    </a:moveTo>
                    <a:lnTo>
                      <a:pt x="48" y="124"/>
                    </a:lnTo>
                    <a:lnTo>
                      <a:pt x="38" y="122"/>
                    </a:lnTo>
                    <a:lnTo>
                      <a:pt x="27" y="115"/>
                    </a:lnTo>
                    <a:lnTo>
                      <a:pt x="19" y="107"/>
                    </a:lnTo>
                    <a:lnTo>
                      <a:pt x="10" y="98"/>
                    </a:lnTo>
                    <a:lnTo>
                      <a:pt x="4" y="87"/>
                    </a:lnTo>
                    <a:lnTo>
                      <a:pt x="2" y="76"/>
                    </a:lnTo>
                    <a:lnTo>
                      <a:pt x="0" y="62"/>
                    </a:lnTo>
                    <a:lnTo>
                      <a:pt x="2" y="49"/>
                    </a:lnTo>
                    <a:lnTo>
                      <a:pt x="4" y="39"/>
                    </a:lnTo>
                    <a:lnTo>
                      <a:pt x="10" y="27"/>
                    </a:lnTo>
                    <a:lnTo>
                      <a:pt x="19" y="18"/>
                    </a:lnTo>
                    <a:lnTo>
                      <a:pt x="27" y="10"/>
                    </a:lnTo>
                    <a:lnTo>
                      <a:pt x="38" y="4"/>
                    </a:lnTo>
                    <a:lnTo>
                      <a:pt x="48" y="2"/>
                    </a:lnTo>
                    <a:lnTo>
                      <a:pt x="61" y="0"/>
                    </a:lnTo>
                    <a:lnTo>
                      <a:pt x="76" y="2"/>
                    </a:lnTo>
                    <a:lnTo>
                      <a:pt x="86" y="4"/>
                    </a:lnTo>
                    <a:lnTo>
                      <a:pt x="97" y="10"/>
                    </a:lnTo>
                    <a:lnTo>
                      <a:pt x="106" y="18"/>
                    </a:lnTo>
                    <a:lnTo>
                      <a:pt x="114" y="27"/>
                    </a:lnTo>
                    <a:lnTo>
                      <a:pt x="120" y="39"/>
                    </a:lnTo>
                    <a:lnTo>
                      <a:pt x="123" y="49"/>
                    </a:lnTo>
                    <a:lnTo>
                      <a:pt x="124" y="62"/>
                    </a:lnTo>
                    <a:lnTo>
                      <a:pt x="123" y="76"/>
                    </a:lnTo>
                    <a:lnTo>
                      <a:pt x="120" y="87"/>
                    </a:lnTo>
                    <a:lnTo>
                      <a:pt x="114" y="98"/>
                    </a:lnTo>
                    <a:lnTo>
                      <a:pt x="106" y="107"/>
                    </a:lnTo>
                    <a:lnTo>
                      <a:pt x="97" y="115"/>
                    </a:lnTo>
                    <a:lnTo>
                      <a:pt x="86" y="122"/>
                    </a:lnTo>
                    <a:lnTo>
                      <a:pt x="76" y="124"/>
                    </a:lnTo>
                    <a:lnTo>
                      <a:pt x="63" y="126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28" name="Freeform 17">
                <a:extLst>
                  <a:ext uri="{FF2B5EF4-FFF2-40B4-BE49-F238E27FC236}">
                    <a16:creationId xmlns:a16="http://schemas.microsoft.com/office/drawing/2014/main" id="{3FA7E5B8-A02A-7845-A4F9-1A61F8664E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9368" y="6588980"/>
                <a:ext cx="50498" cy="67331"/>
              </a:xfrm>
              <a:custGeom>
                <a:avLst/>
                <a:gdLst/>
                <a:ahLst/>
                <a:cxnLst>
                  <a:cxn ang="0">
                    <a:pos x="135" y="26"/>
                  </a:cxn>
                  <a:cxn ang="0">
                    <a:pos x="43" y="181"/>
                  </a:cxn>
                  <a:cxn ang="0">
                    <a:pos x="0" y="156"/>
                  </a:cxn>
                  <a:cxn ang="0">
                    <a:pos x="89" y="0"/>
                  </a:cxn>
                  <a:cxn ang="0">
                    <a:pos x="135" y="26"/>
                  </a:cxn>
                </a:cxnLst>
                <a:rect l="0" t="0" r="r" b="b"/>
                <a:pathLst>
                  <a:path w="135" h="181">
                    <a:moveTo>
                      <a:pt x="135" y="26"/>
                    </a:moveTo>
                    <a:lnTo>
                      <a:pt x="43" y="181"/>
                    </a:lnTo>
                    <a:lnTo>
                      <a:pt x="0" y="156"/>
                    </a:lnTo>
                    <a:lnTo>
                      <a:pt x="89" y="0"/>
                    </a:lnTo>
                    <a:lnTo>
                      <a:pt x="135" y="26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29" name="Freeform 18">
                <a:extLst>
                  <a:ext uri="{FF2B5EF4-FFF2-40B4-BE49-F238E27FC236}">
                    <a16:creationId xmlns:a16="http://schemas.microsoft.com/office/drawing/2014/main" id="{4AE19894-BBFB-1243-B824-D0DC71006A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9169" y="6636112"/>
                <a:ext cx="50498" cy="47131"/>
              </a:xfrm>
              <a:custGeom>
                <a:avLst/>
                <a:gdLst/>
                <a:ahLst/>
                <a:cxnLst>
                  <a:cxn ang="0">
                    <a:pos x="32" y="117"/>
                  </a:cxn>
                  <a:cxn ang="0">
                    <a:pos x="20" y="111"/>
                  </a:cxn>
                  <a:cxn ang="0">
                    <a:pos x="13" y="103"/>
                  </a:cxn>
                  <a:cxn ang="0">
                    <a:pos x="6" y="91"/>
                  </a:cxn>
                  <a:cxn ang="0">
                    <a:pos x="2" y="79"/>
                  </a:cxn>
                  <a:cxn ang="0">
                    <a:pos x="0" y="68"/>
                  </a:cxn>
                  <a:cxn ang="0">
                    <a:pos x="0" y="55"/>
                  </a:cxn>
                  <a:cxn ang="0">
                    <a:pos x="2" y="43"/>
                  </a:cxn>
                  <a:cxn ang="0">
                    <a:pos x="8" y="32"/>
                  </a:cxn>
                  <a:cxn ang="0">
                    <a:pos x="16" y="20"/>
                  </a:cxn>
                  <a:cxn ang="0">
                    <a:pos x="25" y="13"/>
                  </a:cxn>
                  <a:cxn ang="0">
                    <a:pos x="35" y="7"/>
                  </a:cxn>
                  <a:cxn ang="0">
                    <a:pos x="48" y="1"/>
                  </a:cxn>
                  <a:cxn ang="0">
                    <a:pos x="58" y="0"/>
                  </a:cxn>
                  <a:cxn ang="0">
                    <a:pos x="71" y="0"/>
                  </a:cxn>
                  <a:cxn ang="0">
                    <a:pos x="83" y="3"/>
                  </a:cxn>
                  <a:cxn ang="0">
                    <a:pos x="94" y="8"/>
                  </a:cxn>
                  <a:cxn ang="0">
                    <a:pos x="106" y="16"/>
                  </a:cxn>
                  <a:cxn ang="0">
                    <a:pos x="115" y="26"/>
                  </a:cxn>
                  <a:cxn ang="0">
                    <a:pos x="121" y="34"/>
                  </a:cxn>
                  <a:cxn ang="0">
                    <a:pos x="124" y="47"/>
                  </a:cxn>
                  <a:cxn ang="0">
                    <a:pos x="128" y="58"/>
                  </a:cxn>
                  <a:cxn ang="0">
                    <a:pos x="126" y="71"/>
                  </a:cxn>
                  <a:cxn ang="0">
                    <a:pos x="124" y="84"/>
                  </a:cxn>
                  <a:cxn ang="0">
                    <a:pos x="117" y="96"/>
                  </a:cxn>
                  <a:cxn ang="0">
                    <a:pos x="110" y="105"/>
                  </a:cxn>
                  <a:cxn ang="0">
                    <a:pos x="102" y="114"/>
                  </a:cxn>
                  <a:cxn ang="0">
                    <a:pos x="91" y="121"/>
                  </a:cxn>
                  <a:cxn ang="0">
                    <a:pos x="80" y="126"/>
                  </a:cxn>
                  <a:cxn ang="0">
                    <a:pos x="68" y="127"/>
                  </a:cxn>
                  <a:cxn ang="0">
                    <a:pos x="55" y="127"/>
                  </a:cxn>
                  <a:cxn ang="0">
                    <a:pos x="42" y="124"/>
                  </a:cxn>
                  <a:cxn ang="0">
                    <a:pos x="32" y="117"/>
                  </a:cxn>
                </a:cxnLst>
                <a:rect l="0" t="0" r="r" b="b"/>
                <a:pathLst>
                  <a:path w="128" h="127">
                    <a:moveTo>
                      <a:pt x="32" y="117"/>
                    </a:moveTo>
                    <a:lnTo>
                      <a:pt x="20" y="111"/>
                    </a:lnTo>
                    <a:lnTo>
                      <a:pt x="13" y="103"/>
                    </a:lnTo>
                    <a:lnTo>
                      <a:pt x="6" y="91"/>
                    </a:lnTo>
                    <a:lnTo>
                      <a:pt x="2" y="79"/>
                    </a:lnTo>
                    <a:lnTo>
                      <a:pt x="0" y="68"/>
                    </a:lnTo>
                    <a:lnTo>
                      <a:pt x="0" y="55"/>
                    </a:lnTo>
                    <a:lnTo>
                      <a:pt x="2" y="43"/>
                    </a:lnTo>
                    <a:lnTo>
                      <a:pt x="8" y="32"/>
                    </a:lnTo>
                    <a:lnTo>
                      <a:pt x="16" y="20"/>
                    </a:lnTo>
                    <a:lnTo>
                      <a:pt x="25" y="13"/>
                    </a:lnTo>
                    <a:lnTo>
                      <a:pt x="35" y="7"/>
                    </a:lnTo>
                    <a:lnTo>
                      <a:pt x="48" y="1"/>
                    </a:lnTo>
                    <a:lnTo>
                      <a:pt x="58" y="0"/>
                    </a:lnTo>
                    <a:lnTo>
                      <a:pt x="71" y="0"/>
                    </a:lnTo>
                    <a:lnTo>
                      <a:pt x="83" y="3"/>
                    </a:lnTo>
                    <a:lnTo>
                      <a:pt x="94" y="8"/>
                    </a:lnTo>
                    <a:lnTo>
                      <a:pt x="106" y="16"/>
                    </a:lnTo>
                    <a:lnTo>
                      <a:pt x="115" y="26"/>
                    </a:lnTo>
                    <a:lnTo>
                      <a:pt x="121" y="34"/>
                    </a:lnTo>
                    <a:lnTo>
                      <a:pt x="124" y="47"/>
                    </a:lnTo>
                    <a:lnTo>
                      <a:pt x="128" y="58"/>
                    </a:lnTo>
                    <a:lnTo>
                      <a:pt x="126" y="71"/>
                    </a:lnTo>
                    <a:lnTo>
                      <a:pt x="124" y="84"/>
                    </a:lnTo>
                    <a:lnTo>
                      <a:pt x="117" y="96"/>
                    </a:lnTo>
                    <a:lnTo>
                      <a:pt x="110" y="105"/>
                    </a:lnTo>
                    <a:lnTo>
                      <a:pt x="102" y="114"/>
                    </a:lnTo>
                    <a:lnTo>
                      <a:pt x="91" y="121"/>
                    </a:lnTo>
                    <a:lnTo>
                      <a:pt x="80" y="126"/>
                    </a:lnTo>
                    <a:lnTo>
                      <a:pt x="68" y="127"/>
                    </a:lnTo>
                    <a:lnTo>
                      <a:pt x="55" y="127"/>
                    </a:lnTo>
                    <a:lnTo>
                      <a:pt x="42" y="124"/>
                    </a:lnTo>
                    <a:lnTo>
                      <a:pt x="32" y="117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30" name="Freeform 19">
                <a:extLst>
                  <a:ext uri="{FF2B5EF4-FFF2-40B4-BE49-F238E27FC236}">
                    <a16:creationId xmlns:a16="http://schemas.microsoft.com/office/drawing/2014/main" id="{0BF638CC-3A98-424E-9967-9E4AEFA9D9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938" y="6531749"/>
                <a:ext cx="67331" cy="47131"/>
              </a:xfrm>
              <a:custGeom>
                <a:avLst/>
                <a:gdLst/>
                <a:ahLst/>
                <a:cxnLst>
                  <a:cxn ang="0">
                    <a:pos x="180" y="44"/>
                  </a:cxn>
                  <a:cxn ang="0">
                    <a:pos x="25" y="134"/>
                  </a:cxn>
                  <a:cxn ang="0">
                    <a:pos x="0" y="90"/>
                  </a:cxn>
                  <a:cxn ang="0">
                    <a:pos x="155" y="0"/>
                  </a:cxn>
                  <a:cxn ang="0">
                    <a:pos x="180" y="44"/>
                  </a:cxn>
                </a:cxnLst>
                <a:rect l="0" t="0" r="r" b="b"/>
                <a:pathLst>
                  <a:path w="180" h="134">
                    <a:moveTo>
                      <a:pt x="180" y="44"/>
                    </a:moveTo>
                    <a:lnTo>
                      <a:pt x="25" y="134"/>
                    </a:lnTo>
                    <a:lnTo>
                      <a:pt x="0" y="90"/>
                    </a:lnTo>
                    <a:lnTo>
                      <a:pt x="155" y="0"/>
                    </a:lnTo>
                    <a:lnTo>
                      <a:pt x="180" y="44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31" name="Freeform 20">
                <a:extLst>
                  <a:ext uri="{FF2B5EF4-FFF2-40B4-BE49-F238E27FC236}">
                    <a16:creationId xmlns:a16="http://schemas.microsoft.com/office/drawing/2014/main" id="{7A206EA9-0B1A-1441-B94E-75F12CB03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5006" y="6551949"/>
                <a:ext cx="50498" cy="47131"/>
              </a:xfrm>
              <a:custGeom>
                <a:avLst/>
                <a:gdLst/>
                <a:ahLst/>
                <a:cxnLst>
                  <a:cxn ang="0">
                    <a:pos x="10" y="96"/>
                  </a:cxn>
                  <a:cxn ang="0">
                    <a:pos x="4" y="84"/>
                  </a:cxn>
                  <a:cxn ang="0">
                    <a:pos x="0" y="71"/>
                  </a:cxn>
                  <a:cxn ang="0">
                    <a:pos x="0" y="59"/>
                  </a:cxn>
                  <a:cxn ang="0">
                    <a:pos x="2" y="46"/>
                  </a:cxn>
                  <a:cxn ang="0">
                    <a:pos x="7" y="36"/>
                  </a:cxn>
                  <a:cxn ang="0">
                    <a:pos x="13" y="25"/>
                  </a:cxn>
                  <a:cxn ang="0">
                    <a:pos x="23" y="17"/>
                  </a:cxn>
                  <a:cxn ang="0">
                    <a:pos x="32" y="9"/>
                  </a:cxn>
                  <a:cxn ang="0">
                    <a:pos x="45" y="3"/>
                  </a:cxn>
                  <a:cxn ang="0">
                    <a:pos x="57" y="2"/>
                  </a:cxn>
                  <a:cxn ang="0">
                    <a:pos x="70" y="0"/>
                  </a:cxn>
                  <a:cxn ang="0">
                    <a:pos x="81" y="3"/>
                  </a:cxn>
                  <a:cxn ang="0">
                    <a:pos x="93" y="6"/>
                  </a:cxn>
                  <a:cxn ang="0">
                    <a:pos x="103" y="12"/>
                  </a:cxn>
                  <a:cxn ang="0">
                    <a:pos x="111" y="21"/>
                  </a:cxn>
                  <a:cxn ang="0">
                    <a:pos x="120" y="34"/>
                  </a:cxn>
                  <a:cxn ang="0">
                    <a:pos x="124" y="44"/>
                  </a:cxn>
                  <a:cxn ang="0">
                    <a:pos x="128" y="56"/>
                  </a:cxn>
                  <a:cxn ang="0">
                    <a:pos x="128" y="68"/>
                  </a:cxn>
                  <a:cxn ang="0">
                    <a:pos x="126" y="79"/>
                  </a:cxn>
                  <a:cxn ang="0">
                    <a:pos x="122" y="92"/>
                  </a:cxn>
                  <a:cxn ang="0">
                    <a:pos x="115" y="102"/>
                  </a:cxn>
                  <a:cxn ang="0">
                    <a:pos x="107" y="110"/>
                  </a:cxn>
                  <a:cxn ang="0">
                    <a:pos x="96" y="119"/>
                  </a:cxn>
                  <a:cxn ang="0">
                    <a:pos x="85" y="124"/>
                  </a:cxn>
                  <a:cxn ang="0">
                    <a:pos x="72" y="126"/>
                  </a:cxn>
                  <a:cxn ang="0">
                    <a:pos x="60" y="126"/>
                  </a:cxn>
                  <a:cxn ang="0">
                    <a:pos x="48" y="124"/>
                  </a:cxn>
                  <a:cxn ang="0">
                    <a:pos x="36" y="120"/>
                  </a:cxn>
                  <a:cxn ang="0">
                    <a:pos x="26" y="114"/>
                  </a:cxn>
                  <a:cxn ang="0">
                    <a:pos x="16" y="106"/>
                  </a:cxn>
                  <a:cxn ang="0">
                    <a:pos x="10" y="96"/>
                  </a:cxn>
                </a:cxnLst>
                <a:rect l="0" t="0" r="r" b="b"/>
                <a:pathLst>
                  <a:path w="128" h="126">
                    <a:moveTo>
                      <a:pt x="10" y="96"/>
                    </a:moveTo>
                    <a:lnTo>
                      <a:pt x="4" y="84"/>
                    </a:lnTo>
                    <a:lnTo>
                      <a:pt x="0" y="71"/>
                    </a:lnTo>
                    <a:lnTo>
                      <a:pt x="0" y="59"/>
                    </a:lnTo>
                    <a:lnTo>
                      <a:pt x="2" y="46"/>
                    </a:lnTo>
                    <a:lnTo>
                      <a:pt x="7" y="36"/>
                    </a:lnTo>
                    <a:lnTo>
                      <a:pt x="13" y="25"/>
                    </a:lnTo>
                    <a:lnTo>
                      <a:pt x="23" y="17"/>
                    </a:lnTo>
                    <a:lnTo>
                      <a:pt x="32" y="9"/>
                    </a:lnTo>
                    <a:lnTo>
                      <a:pt x="45" y="3"/>
                    </a:lnTo>
                    <a:lnTo>
                      <a:pt x="57" y="2"/>
                    </a:lnTo>
                    <a:lnTo>
                      <a:pt x="70" y="0"/>
                    </a:lnTo>
                    <a:lnTo>
                      <a:pt x="81" y="3"/>
                    </a:lnTo>
                    <a:lnTo>
                      <a:pt x="93" y="6"/>
                    </a:lnTo>
                    <a:lnTo>
                      <a:pt x="103" y="12"/>
                    </a:lnTo>
                    <a:lnTo>
                      <a:pt x="111" y="21"/>
                    </a:lnTo>
                    <a:lnTo>
                      <a:pt x="120" y="34"/>
                    </a:lnTo>
                    <a:lnTo>
                      <a:pt x="124" y="44"/>
                    </a:lnTo>
                    <a:lnTo>
                      <a:pt x="128" y="56"/>
                    </a:lnTo>
                    <a:lnTo>
                      <a:pt x="128" y="68"/>
                    </a:lnTo>
                    <a:lnTo>
                      <a:pt x="126" y="79"/>
                    </a:lnTo>
                    <a:lnTo>
                      <a:pt x="122" y="92"/>
                    </a:lnTo>
                    <a:lnTo>
                      <a:pt x="115" y="102"/>
                    </a:lnTo>
                    <a:lnTo>
                      <a:pt x="107" y="110"/>
                    </a:lnTo>
                    <a:lnTo>
                      <a:pt x="96" y="119"/>
                    </a:lnTo>
                    <a:lnTo>
                      <a:pt x="85" y="124"/>
                    </a:lnTo>
                    <a:lnTo>
                      <a:pt x="72" y="126"/>
                    </a:lnTo>
                    <a:lnTo>
                      <a:pt x="60" y="126"/>
                    </a:lnTo>
                    <a:lnTo>
                      <a:pt x="48" y="124"/>
                    </a:lnTo>
                    <a:lnTo>
                      <a:pt x="36" y="120"/>
                    </a:lnTo>
                    <a:lnTo>
                      <a:pt x="26" y="114"/>
                    </a:lnTo>
                    <a:lnTo>
                      <a:pt x="16" y="106"/>
                    </a:lnTo>
                    <a:lnTo>
                      <a:pt x="10" y="96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32" name="Rectangle 21">
                <a:extLst>
                  <a:ext uri="{FF2B5EF4-FFF2-40B4-BE49-F238E27FC236}">
                    <a16:creationId xmlns:a16="http://schemas.microsoft.com/office/drawing/2014/main" id="{883A4B1E-B8A2-9848-B5DD-65EAD82144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5006" y="6450953"/>
                <a:ext cx="70697" cy="20199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33" name="Freeform 22">
                <a:extLst>
                  <a:ext uri="{FF2B5EF4-FFF2-40B4-BE49-F238E27FC236}">
                    <a16:creationId xmlns:a16="http://schemas.microsoft.com/office/drawing/2014/main" id="{294F6A10-5545-D545-B45E-9FAF9D5744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4707" y="6437487"/>
                <a:ext cx="50498" cy="47131"/>
              </a:xfrm>
              <a:custGeom>
                <a:avLst/>
                <a:gdLst/>
                <a:ahLst/>
                <a:cxnLst>
                  <a:cxn ang="0">
                    <a:pos x="0" y="64"/>
                  </a:cxn>
                  <a:cxn ang="0">
                    <a:pos x="2" y="50"/>
                  </a:cxn>
                  <a:cxn ang="0">
                    <a:pos x="5" y="39"/>
                  </a:cxn>
                  <a:cxn ang="0">
                    <a:pos x="11" y="28"/>
                  </a:cxn>
                  <a:cxn ang="0">
                    <a:pos x="19" y="19"/>
                  </a:cxn>
                  <a:cxn ang="0">
                    <a:pos x="29" y="11"/>
                  </a:cxn>
                  <a:cxn ang="0">
                    <a:pos x="39" y="4"/>
                  </a:cxn>
                  <a:cxn ang="0">
                    <a:pos x="50" y="2"/>
                  </a:cxn>
                  <a:cxn ang="0">
                    <a:pos x="65" y="0"/>
                  </a:cxn>
                  <a:cxn ang="0">
                    <a:pos x="77" y="2"/>
                  </a:cxn>
                  <a:cxn ang="0">
                    <a:pos x="88" y="4"/>
                  </a:cxn>
                  <a:cxn ang="0">
                    <a:pos x="99" y="11"/>
                  </a:cxn>
                  <a:cxn ang="0">
                    <a:pos x="108" y="19"/>
                  </a:cxn>
                  <a:cxn ang="0">
                    <a:pos x="116" y="28"/>
                  </a:cxn>
                  <a:cxn ang="0">
                    <a:pos x="123" y="39"/>
                  </a:cxn>
                  <a:cxn ang="0">
                    <a:pos x="126" y="50"/>
                  </a:cxn>
                  <a:cxn ang="0">
                    <a:pos x="127" y="62"/>
                  </a:cxn>
                  <a:cxn ang="0">
                    <a:pos x="126" y="76"/>
                  </a:cxn>
                  <a:cxn ang="0">
                    <a:pos x="123" y="87"/>
                  </a:cxn>
                  <a:cxn ang="0">
                    <a:pos x="116" y="97"/>
                  </a:cxn>
                  <a:cxn ang="0">
                    <a:pos x="108" y="107"/>
                  </a:cxn>
                  <a:cxn ang="0">
                    <a:pos x="99" y="114"/>
                  </a:cxn>
                  <a:cxn ang="0">
                    <a:pos x="88" y="120"/>
                  </a:cxn>
                  <a:cxn ang="0">
                    <a:pos x="77" y="124"/>
                  </a:cxn>
                  <a:cxn ang="0">
                    <a:pos x="65" y="126"/>
                  </a:cxn>
                  <a:cxn ang="0">
                    <a:pos x="50" y="124"/>
                  </a:cxn>
                  <a:cxn ang="0">
                    <a:pos x="39" y="120"/>
                  </a:cxn>
                  <a:cxn ang="0">
                    <a:pos x="29" y="114"/>
                  </a:cxn>
                  <a:cxn ang="0">
                    <a:pos x="19" y="107"/>
                  </a:cxn>
                  <a:cxn ang="0">
                    <a:pos x="11" y="97"/>
                  </a:cxn>
                  <a:cxn ang="0">
                    <a:pos x="5" y="87"/>
                  </a:cxn>
                  <a:cxn ang="0">
                    <a:pos x="2" y="76"/>
                  </a:cxn>
                  <a:cxn ang="0">
                    <a:pos x="0" y="64"/>
                  </a:cxn>
                </a:cxnLst>
                <a:rect l="0" t="0" r="r" b="b"/>
                <a:pathLst>
                  <a:path w="127" h="126">
                    <a:moveTo>
                      <a:pt x="0" y="64"/>
                    </a:moveTo>
                    <a:lnTo>
                      <a:pt x="2" y="50"/>
                    </a:lnTo>
                    <a:lnTo>
                      <a:pt x="5" y="39"/>
                    </a:lnTo>
                    <a:lnTo>
                      <a:pt x="11" y="28"/>
                    </a:lnTo>
                    <a:lnTo>
                      <a:pt x="19" y="19"/>
                    </a:lnTo>
                    <a:lnTo>
                      <a:pt x="29" y="11"/>
                    </a:lnTo>
                    <a:lnTo>
                      <a:pt x="39" y="4"/>
                    </a:lnTo>
                    <a:lnTo>
                      <a:pt x="50" y="2"/>
                    </a:lnTo>
                    <a:lnTo>
                      <a:pt x="65" y="0"/>
                    </a:lnTo>
                    <a:lnTo>
                      <a:pt x="77" y="2"/>
                    </a:lnTo>
                    <a:lnTo>
                      <a:pt x="88" y="4"/>
                    </a:lnTo>
                    <a:lnTo>
                      <a:pt x="99" y="11"/>
                    </a:lnTo>
                    <a:lnTo>
                      <a:pt x="108" y="19"/>
                    </a:lnTo>
                    <a:lnTo>
                      <a:pt x="116" y="28"/>
                    </a:lnTo>
                    <a:lnTo>
                      <a:pt x="123" y="39"/>
                    </a:lnTo>
                    <a:lnTo>
                      <a:pt x="126" y="50"/>
                    </a:lnTo>
                    <a:lnTo>
                      <a:pt x="127" y="62"/>
                    </a:lnTo>
                    <a:lnTo>
                      <a:pt x="126" y="76"/>
                    </a:lnTo>
                    <a:lnTo>
                      <a:pt x="123" y="87"/>
                    </a:lnTo>
                    <a:lnTo>
                      <a:pt x="116" y="97"/>
                    </a:lnTo>
                    <a:lnTo>
                      <a:pt x="108" y="107"/>
                    </a:lnTo>
                    <a:lnTo>
                      <a:pt x="99" y="114"/>
                    </a:lnTo>
                    <a:lnTo>
                      <a:pt x="88" y="120"/>
                    </a:lnTo>
                    <a:lnTo>
                      <a:pt x="77" y="124"/>
                    </a:lnTo>
                    <a:lnTo>
                      <a:pt x="65" y="126"/>
                    </a:lnTo>
                    <a:lnTo>
                      <a:pt x="50" y="124"/>
                    </a:lnTo>
                    <a:lnTo>
                      <a:pt x="39" y="120"/>
                    </a:lnTo>
                    <a:lnTo>
                      <a:pt x="29" y="114"/>
                    </a:lnTo>
                    <a:lnTo>
                      <a:pt x="19" y="107"/>
                    </a:lnTo>
                    <a:lnTo>
                      <a:pt x="11" y="97"/>
                    </a:lnTo>
                    <a:lnTo>
                      <a:pt x="5" y="87"/>
                    </a:lnTo>
                    <a:lnTo>
                      <a:pt x="2" y="76"/>
                    </a:lnTo>
                    <a:lnTo>
                      <a:pt x="0" y="64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34" name="Freeform 23">
                <a:extLst>
                  <a:ext uri="{FF2B5EF4-FFF2-40B4-BE49-F238E27FC236}">
                    <a16:creationId xmlns:a16="http://schemas.microsoft.com/office/drawing/2014/main" id="{00D1586E-79BA-6240-82AE-2621C9AB57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938" y="6343224"/>
                <a:ext cx="67331" cy="50498"/>
              </a:xfrm>
              <a:custGeom>
                <a:avLst/>
                <a:gdLst/>
                <a:ahLst/>
                <a:cxnLst>
                  <a:cxn ang="0">
                    <a:pos x="155" y="134"/>
                  </a:cxn>
                  <a:cxn ang="0">
                    <a:pos x="0" y="44"/>
                  </a:cxn>
                  <a:cxn ang="0">
                    <a:pos x="25" y="0"/>
                  </a:cxn>
                  <a:cxn ang="0">
                    <a:pos x="180" y="89"/>
                  </a:cxn>
                  <a:cxn ang="0">
                    <a:pos x="155" y="134"/>
                  </a:cxn>
                </a:cxnLst>
                <a:rect l="0" t="0" r="r" b="b"/>
                <a:pathLst>
                  <a:path w="180" h="134">
                    <a:moveTo>
                      <a:pt x="155" y="134"/>
                    </a:moveTo>
                    <a:lnTo>
                      <a:pt x="0" y="44"/>
                    </a:lnTo>
                    <a:lnTo>
                      <a:pt x="25" y="0"/>
                    </a:lnTo>
                    <a:lnTo>
                      <a:pt x="180" y="89"/>
                    </a:lnTo>
                    <a:lnTo>
                      <a:pt x="155" y="134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35" name="Freeform 24">
                <a:extLst>
                  <a:ext uri="{FF2B5EF4-FFF2-40B4-BE49-F238E27FC236}">
                    <a16:creationId xmlns:a16="http://schemas.microsoft.com/office/drawing/2014/main" id="{E952D7B1-59FF-A74D-855D-C42B3DE64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5006" y="6326391"/>
                <a:ext cx="50498" cy="47131"/>
              </a:xfrm>
              <a:custGeom>
                <a:avLst/>
                <a:gdLst/>
                <a:ahLst/>
                <a:cxnLst>
                  <a:cxn ang="0">
                    <a:pos x="10" y="30"/>
                  </a:cxn>
                  <a:cxn ang="0">
                    <a:pos x="16" y="20"/>
                  </a:cxn>
                  <a:cxn ang="0">
                    <a:pos x="26" y="12"/>
                  </a:cxn>
                  <a:cxn ang="0">
                    <a:pos x="36" y="6"/>
                  </a:cxn>
                  <a:cxn ang="0">
                    <a:pos x="48" y="2"/>
                  </a:cxn>
                  <a:cxn ang="0">
                    <a:pos x="60" y="0"/>
                  </a:cxn>
                  <a:cxn ang="0">
                    <a:pos x="72" y="0"/>
                  </a:cxn>
                  <a:cxn ang="0">
                    <a:pos x="85" y="2"/>
                  </a:cxn>
                  <a:cxn ang="0">
                    <a:pos x="96" y="7"/>
                  </a:cxn>
                  <a:cxn ang="0">
                    <a:pos x="107" y="14"/>
                  </a:cxn>
                  <a:cxn ang="0">
                    <a:pos x="115" y="24"/>
                  </a:cxn>
                  <a:cxn ang="0">
                    <a:pos x="122" y="33"/>
                  </a:cxn>
                  <a:cxn ang="0">
                    <a:pos x="126" y="46"/>
                  </a:cxn>
                  <a:cxn ang="0">
                    <a:pos x="128" y="58"/>
                  </a:cxn>
                  <a:cxn ang="0">
                    <a:pos x="128" y="70"/>
                  </a:cxn>
                  <a:cxn ang="0">
                    <a:pos x="124" y="82"/>
                  </a:cxn>
                  <a:cxn ang="0">
                    <a:pos x="120" y="92"/>
                  </a:cxn>
                  <a:cxn ang="0">
                    <a:pos x="111" y="104"/>
                  </a:cxn>
                  <a:cxn ang="0">
                    <a:pos x="103" y="114"/>
                  </a:cxn>
                  <a:cxn ang="0">
                    <a:pos x="93" y="120"/>
                  </a:cxn>
                  <a:cxn ang="0">
                    <a:pos x="81" y="123"/>
                  </a:cxn>
                  <a:cxn ang="0">
                    <a:pos x="70" y="126"/>
                  </a:cxn>
                  <a:cxn ang="0">
                    <a:pos x="57" y="124"/>
                  </a:cxn>
                  <a:cxn ang="0">
                    <a:pos x="45" y="123"/>
                  </a:cxn>
                  <a:cxn ang="0">
                    <a:pos x="32" y="117"/>
                  </a:cxn>
                  <a:cxn ang="0">
                    <a:pos x="23" y="109"/>
                  </a:cxn>
                  <a:cxn ang="0">
                    <a:pos x="13" y="101"/>
                  </a:cxn>
                  <a:cxn ang="0">
                    <a:pos x="7" y="90"/>
                  </a:cxn>
                  <a:cxn ang="0">
                    <a:pos x="2" y="79"/>
                  </a:cxn>
                  <a:cxn ang="0">
                    <a:pos x="0" y="66"/>
                  </a:cxn>
                  <a:cxn ang="0">
                    <a:pos x="0" y="53"/>
                  </a:cxn>
                  <a:cxn ang="0">
                    <a:pos x="4" y="41"/>
                  </a:cxn>
                  <a:cxn ang="0">
                    <a:pos x="10" y="30"/>
                  </a:cxn>
                </a:cxnLst>
                <a:rect l="0" t="0" r="r" b="b"/>
                <a:pathLst>
                  <a:path w="128" h="126">
                    <a:moveTo>
                      <a:pt x="10" y="30"/>
                    </a:moveTo>
                    <a:lnTo>
                      <a:pt x="16" y="20"/>
                    </a:lnTo>
                    <a:lnTo>
                      <a:pt x="26" y="12"/>
                    </a:lnTo>
                    <a:lnTo>
                      <a:pt x="36" y="6"/>
                    </a:lnTo>
                    <a:lnTo>
                      <a:pt x="48" y="2"/>
                    </a:lnTo>
                    <a:lnTo>
                      <a:pt x="60" y="0"/>
                    </a:lnTo>
                    <a:lnTo>
                      <a:pt x="72" y="0"/>
                    </a:lnTo>
                    <a:lnTo>
                      <a:pt x="85" y="2"/>
                    </a:lnTo>
                    <a:lnTo>
                      <a:pt x="96" y="7"/>
                    </a:lnTo>
                    <a:lnTo>
                      <a:pt x="107" y="14"/>
                    </a:lnTo>
                    <a:lnTo>
                      <a:pt x="115" y="24"/>
                    </a:lnTo>
                    <a:lnTo>
                      <a:pt x="122" y="33"/>
                    </a:lnTo>
                    <a:lnTo>
                      <a:pt x="126" y="46"/>
                    </a:lnTo>
                    <a:lnTo>
                      <a:pt x="128" y="58"/>
                    </a:lnTo>
                    <a:lnTo>
                      <a:pt x="128" y="70"/>
                    </a:lnTo>
                    <a:lnTo>
                      <a:pt x="124" y="82"/>
                    </a:lnTo>
                    <a:lnTo>
                      <a:pt x="120" y="92"/>
                    </a:lnTo>
                    <a:lnTo>
                      <a:pt x="111" y="104"/>
                    </a:lnTo>
                    <a:lnTo>
                      <a:pt x="103" y="114"/>
                    </a:lnTo>
                    <a:lnTo>
                      <a:pt x="93" y="120"/>
                    </a:lnTo>
                    <a:lnTo>
                      <a:pt x="81" y="123"/>
                    </a:lnTo>
                    <a:lnTo>
                      <a:pt x="70" y="126"/>
                    </a:lnTo>
                    <a:lnTo>
                      <a:pt x="57" y="124"/>
                    </a:lnTo>
                    <a:lnTo>
                      <a:pt x="45" y="123"/>
                    </a:lnTo>
                    <a:lnTo>
                      <a:pt x="32" y="117"/>
                    </a:lnTo>
                    <a:lnTo>
                      <a:pt x="23" y="109"/>
                    </a:lnTo>
                    <a:lnTo>
                      <a:pt x="13" y="101"/>
                    </a:lnTo>
                    <a:lnTo>
                      <a:pt x="7" y="90"/>
                    </a:lnTo>
                    <a:lnTo>
                      <a:pt x="2" y="79"/>
                    </a:lnTo>
                    <a:lnTo>
                      <a:pt x="0" y="66"/>
                    </a:lnTo>
                    <a:lnTo>
                      <a:pt x="0" y="53"/>
                    </a:lnTo>
                    <a:lnTo>
                      <a:pt x="4" y="41"/>
                    </a:lnTo>
                    <a:lnTo>
                      <a:pt x="10" y="30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36" name="Freeform 25">
                <a:extLst>
                  <a:ext uri="{FF2B5EF4-FFF2-40B4-BE49-F238E27FC236}">
                    <a16:creationId xmlns:a16="http://schemas.microsoft.com/office/drawing/2014/main" id="{36446494-C8B6-8B44-A171-9CAEE7D1AE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9368" y="6265793"/>
                <a:ext cx="50498" cy="67331"/>
              </a:xfrm>
              <a:custGeom>
                <a:avLst/>
                <a:gdLst/>
                <a:ahLst/>
                <a:cxnLst>
                  <a:cxn ang="0">
                    <a:pos x="89" y="181"/>
                  </a:cxn>
                  <a:cxn ang="0">
                    <a:pos x="0" y="25"/>
                  </a:cxn>
                  <a:cxn ang="0">
                    <a:pos x="43" y="0"/>
                  </a:cxn>
                  <a:cxn ang="0">
                    <a:pos x="135" y="155"/>
                  </a:cxn>
                  <a:cxn ang="0">
                    <a:pos x="89" y="181"/>
                  </a:cxn>
                </a:cxnLst>
                <a:rect l="0" t="0" r="r" b="b"/>
                <a:pathLst>
                  <a:path w="135" h="181">
                    <a:moveTo>
                      <a:pt x="89" y="181"/>
                    </a:moveTo>
                    <a:lnTo>
                      <a:pt x="0" y="25"/>
                    </a:lnTo>
                    <a:lnTo>
                      <a:pt x="43" y="0"/>
                    </a:lnTo>
                    <a:lnTo>
                      <a:pt x="135" y="155"/>
                    </a:lnTo>
                    <a:lnTo>
                      <a:pt x="89" y="181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37" name="Freeform 26">
                <a:extLst>
                  <a:ext uri="{FF2B5EF4-FFF2-40B4-BE49-F238E27FC236}">
                    <a16:creationId xmlns:a16="http://schemas.microsoft.com/office/drawing/2014/main" id="{B2EDD5CB-41B8-E740-9B9B-6AA900760A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9169" y="6242228"/>
                <a:ext cx="50498" cy="47131"/>
              </a:xfrm>
              <a:custGeom>
                <a:avLst/>
                <a:gdLst/>
                <a:ahLst/>
                <a:cxnLst>
                  <a:cxn ang="0">
                    <a:pos x="32" y="10"/>
                  </a:cxn>
                  <a:cxn ang="0">
                    <a:pos x="42" y="3"/>
                  </a:cxn>
                  <a:cxn ang="0">
                    <a:pos x="55" y="0"/>
                  </a:cxn>
                  <a:cxn ang="0">
                    <a:pos x="68" y="0"/>
                  </a:cxn>
                  <a:cxn ang="0">
                    <a:pos x="80" y="1"/>
                  </a:cxn>
                  <a:cxn ang="0">
                    <a:pos x="91" y="6"/>
                  </a:cxn>
                  <a:cxn ang="0">
                    <a:pos x="102" y="13"/>
                  </a:cxn>
                  <a:cxn ang="0">
                    <a:pos x="110" y="22"/>
                  </a:cxn>
                  <a:cxn ang="0">
                    <a:pos x="117" y="31"/>
                  </a:cxn>
                  <a:cxn ang="0">
                    <a:pos x="124" y="43"/>
                  </a:cxn>
                  <a:cxn ang="0">
                    <a:pos x="126" y="56"/>
                  </a:cxn>
                  <a:cxn ang="0">
                    <a:pos x="128" y="69"/>
                  </a:cxn>
                  <a:cxn ang="0">
                    <a:pos x="124" y="80"/>
                  </a:cxn>
                  <a:cxn ang="0">
                    <a:pos x="121" y="93"/>
                  </a:cxn>
                  <a:cxn ang="0">
                    <a:pos x="115" y="101"/>
                  </a:cxn>
                  <a:cxn ang="0">
                    <a:pos x="106" y="111"/>
                  </a:cxn>
                  <a:cxn ang="0">
                    <a:pos x="94" y="118"/>
                  </a:cxn>
                  <a:cxn ang="0">
                    <a:pos x="83" y="123"/>
                  </a:cxn>
                  <a:cxn ang="0">
                    <a:pos x="71" y="127"/>
                  </a:cxn>
                  <a:cxn ang="0">
                    <a:pos x="58" y="127"/>
                  </a:cxn>
                  <a:cxn ang="0">
                    <a:pos x="48" y="125"/>
                  </a:cxn>
                  <a:cxn ang="0">
                    <a:pos x="35" y="120"/>
                  </a:cxn>
                  <a:cxn ang="0">
                    <a:pos x="25" y="114"/>
                  </a:cxn>
                  <a:cxn ang="0">
                    <a:pos x="16" y="106"/>
                  </a:cxn>
                  <a:cxn ang="0">
                    <a:pos x="8" y="95"/>
                  </a:cxn>
                  <a:cxn ang="0">
                    <a:pos x="2" y="84"/>
                  </a:cxn>
                  <a:cxn ang="0">
                    <a:pos x="0" y="72"/>
                  </a:cxn>
                  <a:cxn ang="0">
                    <a:pos x="0" y="59"/>
                  </a:cxn>
                  <a:cxn ang="0">
                    <a:pos x="2" y="48"/>
                  </a:cxn>
                  <a:cxn ang="0">
                    <a:pos x="6" y="35"/>
                  </a:cxn>
                  <a:cxn ang="0">
                    <a:pos x="13" y="24"/>
                  </a:cxn>
                  <a:cxn ang="0">
                    <a:pos x="20" y="16"/>
                  </a:cxn>
                  <a:cxn ang="0">
                    <a:pos x="32" y="10"/>
                  </a:cxn>
                </a:cxnLst>
                <a:rect l="0" t="0" r="r" b="b"/>
                <a:pathLst>
                  <a:path w="128" h="127">
                    <a:moveTo>
                      <a:pt x="32" y="10"/>
                    </a:moveTo>
                    <a:lnTo>
                      <a:pt x="42" y="3"/>
                    </a:lnTo>
                    <a:lnTo>
                      <a:pt x="55" y="0"/>
                    </a:lnTo>
                    <a:lnTo>
                      <a:pt x="68" y="0"/>
                    </a:lnTo>
                    <a:lnTo>
                      <a:pt x="80" y="1"/>
                    </a:lnTo>
                    <a:lnTo>
                      <a:pt x="91" y="6"/>
                    </a:lnTo>
                    <a:lnTo>
                      <a:pt x="102" y="13"/>
                    </a:lnTo>
                    <a:lnTo>
                      <a:pt x="110" y="22"/>
                    </a:lnTo>
                    <a:lnTo>
                      <a:pt x="117" y="31"/>
                    </a:lnTo>
                    <a:lnTo>
                      <a:pt x="124" y="43"/>
                    </a:lnTo>
                    <a:lnTo>
                      <a:pt x="126" y="56"/>
                    </a:lnTo>
                    <a:lnTo>
                      <a:pt x="128" y="69"/>
                    </a:lnTo>
                    <a:lnTo>
                      <a:pt x="124" y="80"/>
                    </a:lnTo>
                    <a:lnTo>
                      <a:pt x="121" y="93"/>
                    </a:lnTo>
                    <a:lnTo>
                      <a:pt x="115" y="101"/>
                    </a:lnTo>
                    <a:lnTo>
                      <a:pt x="106" y="111"/>
                    </a:lnTo>
                    <a:lnTo>
                      <a:pt x="94" y="118"/>
                    </a:lnTo>
                    <a:lnTo>
                      <a:pt x="83" y="123"/>
                    </a:lnTo>
                    <a:lnTo>
                      <a:pt x="71" y="127"/>
                    </a:lnTo>
                    <a:lnTo>
                      <a:pt x="58" y="127"/>
                    </a:lnTo>
                    <a:lnTo>
                      <a:pt x="48" y="125"/>
                    </a:lnTo>
                    <a:lnTo>
                      <a:pt x="35" y="120"/>
                    </a:lnTo>
                    <a:lnTo>
                      <a:pt x="25" y="114"/>
                    </a:lnTo>
                    <a:lnTo>
                      <a:pt x="16" y="106"/>
                    </a:lnTo>
                    <a:lnTo>
                      <a:pt x="8" y="95"/>
                    </a:lnTo>
                    <a:lnTo>
                      <a:pt x="2" y="84"/>
                    </a:lnTo>
                    <a:lnTo>
                      <a:pt x="0" y="72"/>
                    </a:lnTo>
                    <a:lnTo>
                      <a:pt x="0" y="59"/>
                    </a:lnTo>
                    <a:lnTo>
                      <a:pt x="2" y="48"/>
                    </a:lnTo>
                    <a:lnTo>
                      <a:pt x="6" y="35"/>
                    </a:lnTo>
                    <a:lnTo>
                      <a:pt x="13" y="24"/>
                    </a:lnTo>
                    <a:lnTo>
                      <a:pt x="20" y="16"/>
                    </a:lnTo>
                    <a:lnTo>
                      <a:pt x="32" y="10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38" name="Rectangle 27">
                <a:extLst>
                  <a:ext uri="{FF2B5EF4-FFF2-40B4-BE49-F238E27FC236}">
                    <a16:creationId xmlns:a16="http://schemas.microsoft.com/office/drawing/2014/main" id="{EE5CBD60-94C5-0849-A662-E53B01CA4C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87097" y="6242228"/>
                <a:ext cx="20199" cy="67331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39" name="Freeform 28">
                <a:extLst>
                  <a:ext uri="{FF2B5EF4-FFF2-40B4-BE49-F238E27FC236}">
                    <a16:creationId xmlns:a16="http://schemas.microsoft.com/office/drawing/2014/main" id="{26BB8916-6B99-404A-8011-B3AADEE24D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631" y="6211929"/>
                <a:ext cx="47131" cy="47131"/>
              </a:xfrm>
              <a:custGeom>
                <a:avLst/>
                <a:gdLst/>
                <a:ahLst/>
                <a:cxnLst>
                  <a:cxn ang="0">
                    <a:pos x="61" y="0"/>
                  </a:cxn>
                  <a:cxn ang="0">
                    <a:pos x="76" y="2"/>
                  </a:cxn>
                  <a:cxn ang="0">
                    <a:pos x="86" y="4"/>
                  </a:cxn>
                  <a:cxn ang="0">
                    <a:pos x="97" y="11"/>
                  </a:cxn>
                  <a:cxn ang="0">
                    <a:pos x="106" y="19"/>
                  </a:cxn>
                  <a:cxn ang="0">
                    <a:pos x="114" y="27"/>
                  </a:cxn>
                  <a:cxn ang="0">
                    <a:pos x="120" y="39"/>
                  </a:cxn>
                  <a:cxn ang="0">
                    <a:pos x="123" y="50"/>
                  </a:cxn>
                  <a:cxn ang="0">
                    <a:pos x="124" y="64"/>
                  </a:cxn>
                  <a:cxn ang="0">
                    <a:pos x="123" y="77"/>
                  </a:cxn>
                  <a:cxn ang="0">
                    <a:pos x="120" y="87"/>
                  </a:cxn>
                  <a:cxn ang="0">
                    <a:pos x="114" y="98"/>
                  </a:cxn>
                  <a:cxn ang="0">
                    <a:pos x="106" y="108"/>
                  </a:cxn>
                  <a:cxn ang="0">
                    <a:pos x="97" y="116"/>
                  </a:cxn>
                  <a:cxn ang="0">
                    <a:pos x="86" y="122"/>
                  </a:cxn>
                  <a:cxn ang="0">
                    <a:pos x="76" y="124"/>
                  </a:cxn>
                  <a:cxn ang="0">
                    <a:pos x="63" y="126"/>
                  </a:cxn>
                  <a:cxn ang="0">
                    <a:pos x="48" y="124"/>
                  </a:cxn>
                  <a:cxn ang="0">
                    <a:pos x="38" y="122"/>
                  </a:cxn>
                  <a:cxn ang="0">
                    <a:pos x="27" y="116"/>
                  </a:cxn>
                  <a:cxn ang="0">
                    <a:pos x="19" y="108"/>
                  </a:cxn>
                  <a:cxn ang="0">
                    <a:pos x="10" y="98"/>
                  </a:cxn>
                  <a:cxn ang="0">
                    <a:pos x="4" y="87"/>
                  </a:cxn>
                  <a:cxn ang="0">
                    <a:pos x="2" y="77"/>
                  </a:cxn>
                  <a:cxn ang="0">
                    <a:pos x="0" y="64"/>
                  </a:cxn>
                  <a:cxn ang="0">
                    <a:pos x="2" y="50"/>
                  </a:cxn>
                  <a:cxn ang="0">
                    <a:pos x="4" y="39"/>
                  </a:cxn>
                  <a:cxn ang="0">
                    <a:pos x="10" y="27"/>
                  </a:cxn>
                  <a:cxn ang="0">
                    <a:pos x="19" y="19"/>
                  </a:cxn>
                  <a:cxn ang="0">
                    <a:pos x="27" y="11"/>
                  </a:cxn>
                  <a:cxn ang="0">
                    <a:pos x="38" y="4"/>
                  </a:cxn>
                  <a:cxn ang="0">
                    <a:pos x="48" y="2"/>
                  </a:cxn>
                  <a:cxn ang="0">
                    <a:pos x="61" y="0"/>
                  </a:cxn>
                </a:cxnLst>
                <a:rect l="0" t="0" r="r" b="b"/>
                <a:pathLst>
                  <a:path w="124" h="126">
                    <a:moveTo>
                      <a:pt x="61" y="0"/>
                    </a:moveTo>
                    <a:lnTo>
                      <a:pt x="76" y="2"/>
                    </a:lnTo>
                    <a:lnTo>
                      <a:pt x="86" y="4"/>
                    </a:lnTo>
                    <a:lnTo>
                      <a:pt x="97" y="11"/>
                    </a:lnTo>
                    <a:lnTo>
                      <a:pt x="106" y="19"/>
                    </a:lnTo>
                    <a:lnTo>
                      <a:pt x="114" y="27"/>
                    </a:lnTo>
                    <a:lnTo>
                      <a:pt x="120" y="39"/>
                    </a:lnTo>
                    <a:lnTo>
                      <a:pt x="123" y="50"/>
                    </a:lnTo>
                    <a:lnTo>
                      <a:pt x="124" y="64"/>
                    </a:lnTo>
                    <a:lnTo>
                      <a:pt x="123" y="77"/>
                    </a:lnTo>
                    <a:lnTo>
                      <a:pt x="120" y="87"/>
                    </a:lnTo>
                    <a:lnTo>
                      <a:pt x="114" y="98"/>
                    </a:lnTo>
                    <a:lnTo>
                      <a:pt x="106" y="108"/>
                    </a:lnTo>
                    <a:lnTo>
                      <a:pt x="97" y="116"/>
                    </a:lnTo>
                    <a:lnTo>
                      <a:pt x="86" y="122"/>
                    </a:lnTo>
                    <a:lnTo>
                      <a:pt x="76" y="124"/>
                    </a:lnTo>
                    <a:lnTo>
                      <a:pt x="63" y="126"/>
                    </a:lnTo>
                    <a:lnTo>
                      <a:pt x="48" y="124"/>
                    </a:lnTo>
                    <a:lnTo>
                      <a:pt x="38" y="122"/>
                    </a:lnTo>
                    <a:lnTo>
                      <a:pt x="27" y="116"/>
                    </a:lnTo>
                    <a:lnTo>
                      <a:pt x="19" y="108"/>
                    </a:lnTo>
                    <a:lnTo>
                      <a:pt x="10" y="98"/>
                    </a:lnTo>
                    <a:lnTo>
                      <a:pt x="4" y="87"/>
                    </a:lnTo>
                    <a:lnTo>
                      <a:pt x="2" y="77"/>
                    </a:lnTo>
                    <a:lnTo>
                      <a:pt x="0" y="64"/>
                    </a:lnTo>
                    <a:lnTo>
                      <a:pt x="2" y="50"/>
                    </a:lnTo>
                    <a:lnTo>
                      <a:pt x="4" y="39"/>
                    </a:lnTo>
                    <a:lnTo>
                      <a:pt x="10" y="27"/>
                    </a:lnTo>
                    <a:lnTo>
                      <a:pt x="19" y="19"/>
                    </a:lnTo>
                    <a:lnTo>
                      <a:pt x="27" y="11"/>
                    </a:lnTo>
                    <a:lnTo>
                      <a:pt x="38" y="4"/>
                    </a:lnTo>
                    <a:lnTo>
                      <a:pt x="48" y="2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40" name="Freeform 29">
                <a:extLst>
                  <a:ext uri="{FF2B5EF4-FFF2-40B4-BE49-F238E27FC236}">
                    <a16:creationId xmlns:a16="http://schemas.microsoft.com/office/drawing/2014/main" id="{E8129D47-DF82-ED4B-8097-59A5614FBD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7894" y="6265793"/>
                <a:ext cx="47131" cy="67331"/>
              </a:xfrm>
              <a:custGeom>
                <a:avLst/>
                <a:gdLst/>
                <a:ahLst/>
                <a:cxnLst>
                  <a:cxn ang="0">
                    <a:pos x="0" y="155"/>
                  </a:cxn>
                  <a:cxn ang="0">
                    <a:pos x="90" y="0"/>
                  </a:cxn>
                  <a:cxn ang="0">
                    <a:pos x="134" y="25"/>
                  </a:cxn>
                  <a:cxn ang="0">
                    <a:pos x="44" y="181"/>
                  </a:cxn>
                  <a:cxn ang="0">
                    <a:pos x="0" y="155"/>
                  </a:cxn>
                </a:cxnLst>
                <a:rect l="0" t="0" r="r" b="b"/>
                <a:pathLst>
                  <a:path w="134" h="181">
                    <a:moveTo>
                      <a:pt x="0" y="155"/>
                    </a:moveTo>
                    <a:lnTo>
                      <a:pt x="90" y="0"/>
                    </a:lnTo>
                    <a:lnTo>
                      <a:pt x="134" y="25"/>
                    </a:lnTo>
                    <a:lnTo>
                      <a:pt x="44" y="181"/>
                    </a:lnTo>
                    <a:lnTo>
                      <a:pt x="0" y="155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41" name="Freeform 30">
                <a:extLst>
                  <a:ext uri="{FF2B5EF4-FFF2-40B4-BE49-F238E27FC236}">
                    <a16:creationId xmlns:a16="http://schemas.microsoft.com/office/drawing/2014/main" id="{F82D34DB-025C-AB4B-8D8A-A627846E88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093" y="6242228"/>
                <a:ext cx="47131" cy="47131"/>
              </a:xfrm>
              <a:custGeom>
                <a:avLst/>
                <a:gdLst/>
                <a:ahLst/>
                <a:cxnLst>
                  <a:cxn ang="0">
                    <a:pos x="96" y="10"/>
                  </a:cxn>
                  <a:cxn ang="0">
                    <a:pos x="106" y="16"/>
                  </a:cxn>
                  <a:cxn ang="0">
                    <a:pos x="114" y="24"/>
                  </a:cxn>
                  <a:cxn ang="0">
                    <a:pos x="120" y="35"/>
                  </a:cxn>
                  <a:cxn ang="0">
                    <a:pos x="124" y="48"/>
                  </a:cxn>
                  <a:cxn ang="0">
                    <a:pos x="126" y="59"/>
                  </a:cxn>
                  <a:cxn ang="0">
                    <a:pos x="126" y="72"/>
                  </a:cxn>
                  <a:cxn ang="0">
                    <a:pos x="124" y="84"/>
                  </a:cxn>
                  <a:cxn ang="0">
                    <a:pos x="119" y="95"/>
                  </a:cxn>
                  <a:cxn ang="0">
                    <a:pos x="110" y="106"/>
                  </a:cxn>
                  <a:cxn ang="0">
                    <a:pos x="102" y="114"/>
                  </a:cxn>
                  <a:cxn ang="0">
                    <a:pos x="91" y="120"/>
                  </a:cxn>
                  <a:cxn ang="0">
                    <a:pos x="79" y="125"/>
                  </a:cxn>
                  <a:cxn ang="0">
                    <a:pos x="68" y="127"/>
                  </a:cxn>
                  <a:cxn ang="0">
                    <a:pos x="55" y="127"/>
                  </a:cxn>
                  <a:cxn ang="0">
                    <a:pos x="44" y="123"/>
                  </a:cxn>
                  <a:cxn ang="0">
                    <a:pos x="32" y="118"/>
                  </a:cxn>
                  <a:cxn ang="0">
                    <a:pos x="21" y="111"/>
                  </a:cxn>
                  <a:cxn ang="0">
                    <a:pos x="12" y="101"/>
                  </a:cxn>
                  <a:cxn ang="0">
                    <a:pos x="6" y="93"/>
                  </a:cxn>
                  <a:cxn ang="0">
                    <a:pos x="3" y="80"/>
                  </a:cxn>
                  <a:cxn ang="0">
                    <a:pos x="0" y="69"/>
                  </a:cxn>
                  <a:cxn ang="0">
                    <a:pos x="1" y="56"/>
                  </a:cxn>
                  <a:cxn ang="0">
                    <a:pos x="3" y="43"/>
                  </a:cxn>
                  <a:cxn ang="0">
                    <a:pos x="9" y="31"/>
                  </a:cxn>
                  <a:cxn ang="0">
                    <a:pos x="16" y="22"/>
                  </a:cxn>
                  <a:cxn ang="0">
                    <a:pos x="25" y="13"/>
                  </a:cxn>
                  <a:cxn ang="0">
                    <a:pos x="35" y="6"/>
                  </a:cxn>
                  <a:cxn ang="0">
                    <a:pos x="46" y="1"/>
                  </a:cxn>
                  <a:cxn ang="0">
                    <a:pos x="59" y="0"/>
                  </a:cxn>
                  <a:cxn ang="0">
                    <a:pos x="71" y="0"/>
                  </a:cxn>
                  <a:cxn ang="0">
                    <a:pos x="84" y="3"/>
                  </a:cxn>
                  <a:cxn ang="0">
                    <a:pos x="96" y="10"/>
                  </a:cxn>
                </a:cxnLst>
                <a:rect l="0" t="0" r="r" b="b"/>
                <a:pathLst>
                  <a:path w="126" h="127">
                    <a:moveTo>
                      <a:pt x="96" y="10"/>
                    </a:moveTo>
                    <a:lnTo>
                      <a:pt x="106" y="16"/>
                    </a:lnTo>
                    <a:lnTo>
                      <a:pt x="114" y="24"/>
                    </a:lnTo>
                    <a:lnTo>
                      <a:pt x="120" y="35"/>
                    </a:lnTo>
                    <a:lnTo>
                      <a:pt x="124" y="48"/>
                    </a:lnTo>
                    <a:lnTo>
                      <a:pt x="126" y="59"/>
                    </a:lnTo>
                    <a:lnTo>
                      <a:pt x="126" y="72"/>
                    </a:lnTo>
                    <a:lnTo>
                      <a:pt x="124" y="84"/>
                    </a:lnTo>
                    <a:lnTo>
                      <a:pt x="119" y="95"/>
                    </a:lnTo>
                    <a:lnTo>
                      <a:pt x="110" y="106"/>
                    </a:lnTo>
                    <a:lnTo>
                      <a:pt x="102" y="114"/>
                    </a:lnTo>
                    <a:lnTo>
                      <a:pt x="91" y="120"/>
                    </a:lnTo>
                    <a:lnTo>
                      <a:pt x="79" y="125"/>
                    </a:lnTo>
                    <a:lnTo>
                      <a:pt x="68" y="127"/>
                    </a:lnTo>
                    <a:lnTo>
                      <a:pt x="55" y="127"/>
                    </a:lnTo>
                    <a:lnTo>
                      <a:pt x="44" y="123"/>
                    </a:lnTo>
                    <a:lnTo>
                      <a:pt x="32" y="118"/>
                    </a:lnTo>
                    <a:lnTo>
                      <a:pt x="21" y="111"/>
                    </a:lnTo>
                    <a:lnTo>
                      <a:pt x="12" y="101"/>
                    </a:lnTo>
                    <a:lnTo>
                      <a:pt x="6" y="93"/>
                    </a:lnTo>
                    <a:lnTo>
                      <a:pt x="3" y="80"/>
                    </a:lnTo>
                    <a:lnTo>
                      <a:pt x="0" y="69"/>
                    </a:lnTo>
                    <a:lnTo>
                      <a:pt x="1" y="56"/>
                    </a:lnTo>
                    <a:lnTo>
                      <a:pt x="3" y="43"/>
                    </a:lnTo>
                    <a:lnTo>
                      <a:pt x="9" y="31"/>
                    </a:lnTo>
                    <a:lnTo>
                      <a:pt x="16" y="22"/>
                    </a:lnTo>
                    <a:lnTo>
                      <a:pt x="25" y="13"/>
                    </a:lnTo>
                    <a:lnTo>
                      <a:pt x="35" y="6"/>
                    </a:lnTo>
                    <a:lnTo>
                      <a:pt x="46" y="1"/>
                    </a:lnTo>
                    <a:lnTo>
                      <a:pt x="59" y="0"/>
                    </a:lnTo>
                    <a:lnTo>
                      <a:pt x="71" y="0"/>
                    </a:lnTo>
                    <a:lnTo>
                      <a:pt x="84" y="3"/>
                    </a:lnTo>
                    <a:lnTo>
                      <a:pt x="96" y="10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42" name="Freeform 31">
                <a:extLst>
                  <a:ext uri="{FF2B5EF4-FFF2-40B4-BE49-F238E27FC236}">
                    <a16:creationId xmlns:a16="http://schemas.microsoft.com/office/drawing/2014/main" id="{851CA0CC-707E-8E4C-A709-B4835E9E1E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5125" y="6343224"/>
                <a:ext cx="67331" cy="50498"/>
              </a:xfrm>
              <a:custGeom>
                <a:avLst/>
                <a:gdLst/>
                <a:ahLst/>
                <a:cxnLst>
                  <a:cxn ang="0">
                    <a:pos x="0" y="89"/>
                  </a:cxn>
                  <a:cxn ang="0">
                    <a:pos x="155" y="0"/>
                  </a:cxn>
                  <a:cxn ang="0">
                    <a:pos x="180" y="44"/>
                  </a:cxn>
                  <a:cxn ang="0">
                    <a:pos x="26" y="134"/>
                  </a:cxn>
                  <a:cxn ang="0">
                    <a:pos x="0" y="89"/>
                  </a:cxn>
                </a:cxnLst>
                <a:rect l="0" t="0" r="r" b="b"/>
                <a:pathLst>
                  <a:path w="180" h="134">
                    <a:moveTo>
                      <a:pt x="0" y="89"/>
                    </a:moveTo>
                    <a:lnTo>
                      <a:pt x="155" y="0"/>
                    </a:lnTo>
                    <a:lnTo>
                      <a:pt x="180" y="44"/>
                    </a:lnTo>
                    <a:lnTo>
                      <a:pt x="26" y="134"/>
                    </a:lnTo>
                    <a:lnTo>
                      <a:pt x="0" y="89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43" name="Freeform 32">
                <a:extLst>
                  <a:ext uri="{FF2B5EF4-FFF2-40B4-BE49-F238E27FC236}">
                    <a16:creationId xmlns:a16="http://schemas.microsoft.com/office/drawing/2014/main" id="{CCE3F581-0D35-A842-A0AF-272165AF8C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2257" y="6326391"/>
                <a:ext cx="47131" cy="47131"/>
              </a:xfrm>
              <a:custGeom>
                <a:avLst/>
                <a:gdLst/>
                <a:ahLst/>
                <a:cxnLst>
                  <a:cxn ang="0">
                    <a:pos x="117" y="30"/>
                  </a:cxn>
                  <a:cxn ang="0">
                    <a:pos x="124" y="41"/>
                  </a:cxn>
                  <a:cxn ang="0">
                    <a:pos x="127" y="53"/>
                  </a:cxn>
                  <a:cxn ang="0">
                    <a:pos x="127" y="66"/>
                  </a:cxn>
                  <a:cxn ang="0">
                    <a:pos x="126" y="79"/>
                  </a:cxn>
                  <a:cxn ang="0">
                    <a:pos x="120" y="90"/>
                  </a:cxn>
                  <a:cxn ang="0">
                    <a:pos x="114" y="101"/>
                  </a:cxn>
                  <a:cxn ang="0">
                    <a:pos x="105" y="109"/>
                  </a:cxn>
                  <a:cxn ang="0">
                    <a:pos x="96" y="117"/>
                  </a:cxn>
                  <a:cxn ang="0">
                    <a:pos x="84" y="123"/>
                  </a:cxn>
                  <a:cxn ang="0">
                    <a:pos x="70" y="124"/>
                  </a:cxn>
                  <a:cxn ang="0">
                    <a:pos x="57" y="126"/>
                  </a:cxn>
                  <a:cxn ang="0">
                    <a:pos x="47" y="123"/>
                  </a:cxn>
                  <a:cxn ang="0">
                    <a:pos x="34" y="120"/>
                  </a:cxn>
                  <a:cxn ang="0">
                    <a:pos x="26" y="114"/>
                  </a:cxn>
                  <a:cxn ang="0">
                    <a:pos x="16" y="104"/>
                  </a:cxn>
                  <a:cxn ang="0">
                    <a:pos x="8" y="92"/>
                  </a:cxn>
                  <a:cxn ang="0">
                    <a:pos x="3" y="82"/>
                  </a:cxn>
                  <a:cxn ang="0">
                    <a:pos x="0" y="70"/>
                  </a:cxn>
                  <a:cxn ang="0">
                    <a:pos x="0" y="58"/>
                  </a:cxn>
                  <a:cxn ang="0">
                    <a:pos x="1" y="46"/>
                  </a:cxn>
                  <a:cxn ang="0">
                    <a:pos x="7" y="33"/>
                  </a:cxn>
                  <a:cxn ang="0">
                    <a:pos x="13" y="24"/>
                  </a:cxn>
                  <a:cxn ang="0">
                    <a:pos x="20" y="14"/>
                  </a:cxn>
                  <a:cxn ang="0">
                    <a:pos x="32" y="7"/>
                  </a:cxn>
                  <a:cxn ang="0">
                    <a:pos x="42" y="2"/>
                  </a:cxn>
                  <a:cxn ang="0">
                    <a:pos x="55" y="0"/>
                  </a:cxn>
                  <a:cxn ang="0">
                    <a:pos x="68" y="0"/>
                  </a:cxn>
                  <a:cxn ang="0">
                    <a:pos x="79" y="2"/>
                  </a:cxn>
                  <a:cxn ang="0">
                    <a:pos x="91" y="6"/>
                  </a:cxn>
                  <a:cxn ang="0">
                    <a:pos x="103" y="12"/>
                  </a:cxn>
                  <a:cxn ang="0">
                    <a:pos x="111" y="20"/>
                  </a:cxn>
                  <a:cxn ang="0">
                    <a:pos x="117" y="30"/>
                  </a:cxn>
                </a:cxnLst>
                <a:rect l="0" t="0" r="r" b="b"/>
                <a:pathLst>
                  <a:path w="127" h="126">
                    <a:moveTo>
                      <a:pt x="117" y="30"/>
                    </a:moveTo>
                    <a:lnTo>
                      <a:pt x="124" y="41"/>
                    </a:lnTo>
                    <a:lnTo>
                      <a:pt x="127" y="53"/>
                    </a:lnTo>
                    <a:lnTo>
                      <a:pt x="127" y="66"/>
                    </a:lnTo>
                    <a:lnTo>
                      <a:pt x="126" y="79"/>
                    </a:lnTo>
                    <a:lnTo>
                      <a:pt x="120" y="90"/>
                    </a:lnTo>
                    <a:lnTo>
                      <a:pt x="114" y="101"/>
                    </a:lnTo>
                    <a:lnTo>
                      <a:pt x="105" y="109"/>
                    </a:lnTo>
                    <a:lnTo>
                      <a:pt x="96" y="117"/>
                    </a:lnTo>
                    <a:lnTo>
                      <a:pt x="84" y="123"/>
                    </a:lnTo>
                    <a:lnTo>
                      <a:pt x="70" y="124"/>
                    </a:lnTo>
                    <a:lnTo>
                      <a:pt x="57" y="126"/>
                    </a:lnTo>
                    <a:lnTo>
                      <a:pt x="47" y="123"/>
                    </a:lnTo>
                    <a:lnTo>
                      <a:pt x="34" y="120"/>
                    </a:lnTo>
                    <a:lnTo>
                      <a:pt x="26" y="114"/>
                    </a:lnTo>
                    <a:lnTo>
                      <a:pt x="16" y="104"/>
                    </a:lnTo>
                    <a:lnTo>
                      <a:pt x="8" y="92"/>
                    </a:lnTo>
                    <a:lnTo>
                      <a:pt x="3" y="82"/>
                    </a:lnTo>
                    <a:lnTo>
                      <a:pt x="0" y="70"/>
                    </a:lnTo>
                    <a:lnTo>
                      <a:pt x="0" y="58"/>
                    </a:lnTo>
                    <a:lnTo>
                      <a:pt x="1" y="46"/>
                    </a:lnTo>
                    <a:lnTo>
                      <a:pt x="7" y="33"/>
                    </a:lnTo>
                    <a:lnTo>
                      <a:pt x="13" y="24"/>
                    </a:lnTo>
                    <a:lnTo>
                      <a:pt x="20" y="14"/>
                    </a:lnTo>
                    <a:lnTo>
                      <a:pt x="32" y="7"/>
                    </a:lnTo>
                    <a:lnTo>
                      <a:pt x="42" y="2"/>
                    </a:lnTo>
                    <a:lnTo>
                      <a:pt x="55" y="0"/>
                    </a:lnTo>
                    <a:lnTo>
                      <a:pt x="68" y="0"/>
                    </a:lnTo>
                    <a:lnTo>
                      <a:pt x="79" y="2"/>
                    </a:lnTo>
                    <a:lnTo>
                      <a:pt x="91" y="6"/>
                    </a:lnTo>
                    <a:lnTo>
                      <a:pt x="103" y="12"/>
                    </a:lnTo>
                    <a:lnTo>
                      <a:pt x="111" y="20"/>
                    </a:lnTo>
                    <a:lnTo>
                      <a:pt x="117" y="30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</p:grp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3B0E8D97-143C-3444-99FD-BADE236B1C79}"/>
              </a:ext>
            </a:extLst>
          </p:cNvPr>
          <p:cNvGrpSpPr/>
          <p:nvPr/>
        </p:nvGrpSpPr>
        <p:grpSpPr>
          <a:xfrm>
            <a:off x="8098096" y="4446241"/>
            <a:ext cx="1967610" cy="544704"/>
            <a:chOff x="8098096" y="4406771"/>
            <a:chExt cx="1967610" cy="54470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E1BCFB1-983C-FE45-8194-444A90A50AD1}"/>
                </a:ext>
              </a:extLst>
            </p:cNvPr>
            <p:cNvSpPr txBox="1"/>
            <p:nvPr/>
          </p:nvSpPr>
          <p:spPr>
            <a:xfrm>
              <a:off x="8717545" y="4503596"/>
              <a:ext cx="1348161" cy="248210"/>
            </a:xfrm>
            <a:prstGeom prst="rect">
              <a:avLst/>
            </a:prstGeom>
            <a:noFill/>
          </p:spPr>
          <p:txBody>
            <a:bodyPr wrap="square" lIns="36000" tIns="46800" rIns="36000" bIns="4680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pt-BR" sz="1100" dirty="0">
                  <a:solidFill>
                    <a:prstClr val="black"/>
                  </a:solidFill>
                  <a:latin typeface="Courier"/>
                  <a:cs typeface="Courier"/>
                </a:rPr>
                <a:t>Dengue </a:t>
              </a:r>
              <a:r>
                <a:rPr lang="pt-BR" sz="1100" dirty="0" err="1">
                  <a:solidFill>
                    <a:prstClr val="black"/>
                  </a:solidFill>
                  <a:latin typeface="Courier"/>
                  <a:cs typeface="Courier"/>
                </a:rPr>
                <a:t>virus</a:t>
              </a:r>
              <a:r>
                <a:rPr lang="pt-BR" sz="1100" dirty="0">
                  <a:solidFill>
                    <a:prstClr val="black"/>
                  </a:solidFill>
                  <a:latin typeface="Courier"/>
                  <a:cs typeface="Courier"/>
                </a:rPr>
                <a:t> 2</a:t>
              </a:r>
              <a:endParaRPr lang="pt-BR" sz="1000" dirty="0">
                <a:latin typeface="Arial"/>
                <a:cs typeface="Arial"/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46C1C7A-457B-DF43-B09F-B0789DA9934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098096" y="4406771"/>
              <a:ext cx="544700" cy="544704"/>
              <a:chOff x="3617209" y="1771555"/>
              <a:chExt cx="501617" cy="501621"/>
            </a:xfrm>
          </p:grpSpPr>
          <p:sp>
            <p:nvSpPr>
              <p:cNvPr id="45" name="Freeform 321">
                <a:extLst>
                  <a:ext uri="{FF2B5EF4-FFF2-40B4-BE49-F238E27FC236}">
                    <a16:creationId xmlns:a16="http://schemas.microsoft.com/office/drawing/2014/main" id="{4939298C-A903-CE42-840B-C6BC1B5CB0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4839" y="1869186"/>
                <a:ext cx="306356" cy="306359"/>
              </a:xfrm>
              <a:custGeom>
                <a:avLst/>
                <a:gdLst/>
                <a:ahLst/>
                <a:cxnLst>
                  <a:cxn ang="0">
                    <a:pos x="451" y="2"/>
                  </a:cxn>
                  <a:cxn ang="0">
                    <a:pos x="511" y="13"/>
                  </a:cxn>
                  <a:cxn ang="0">
                    <a:pos x="568" y="33"/>
                  </a:cxn>
                  <a:cxn ang="0">
                    <a:pos x="620" y="59"/>
                  </a:cxn>
                  <a:cxn ang="0">
                    <a:pos x="668" y="94"/>
                  </a:cxn>
                  <a:cxn ang="0">
                    <a:pos x="711" y="134"/>
                  </a:cxn>
                  <a:cxn ang="0">
                    <a:pos x="747" y="180"/>
                  </a:cxn>
                  <a:cxn ang="0">
                    <a:pos x="777" y="231"/>
                  </a:cxn>
                  <a:cxn ang="0">
                    <a:pos x="799" y="287"/>
                  </a:cxn>
                  <a:cxn ang="0">
                    <a:pos x="812" y="346"/>
                  </a:cxn>
                  <a:cxn ang="0">
                    <a:pos x="817" y="408"/>
                  </a:cxn>
                  <a:cxn ang="0">
                    <a:pos x="812" y="470"/>
                  </a:cxn>
                  <a:cxn ang="0">
                    <a:pos x="799" y="529"/>
                  </a:cxn>
                  <a:cxn ang="0">
                    <a:pos x="777" y="585"/>
                  </a:cxn>
                  <a:cxn ang="0">
                    <a:pos x="747" y="637"/>
                  </a:cxn>
                  <a:cxn ang="0">
                    <a:pos x="711" y="683"/>
                  </a:cxn>
                  <a:cxn ang="0">
                    <a:pos x="668" y="723"/>
                  </a:cxn>
                  <a:cxn ang="0">
                    <a:pos x="620" y="757"/>
                  </a:cxn>
                  <a:cxn ang="0">
                    <a:pos x="568" y="784"/>
                  </a:cxn>
                  <a:cxn ang="0">
                    <a:pos x="511" y="803"/>
                  </a:cxn>
                  <a:cxn ang="0">
                    <a:pos x="451" y="814"/>
                  </a:cxn>
                  <a:cxn ang="0">
                    <a:pos x="387" y="816"/>
                  </a:cxn>
                  <a:cxn ang="0">
                    <a:pos x="326" y="809"/>
                  </a:cxn>
                  <a:cxn ang="0">
                    <a:pos x="268" y="792"/>
                  </a:cxn>
                  <a:cxn ang="0">
                    <a:pos x="214" y="767"/>
                  </a:cxn>
                  <a:cxn ang="0">
                    <a:pos x="164" y="736"/>
                  </a:cxn>
                  <a:cxn ang="0">
                    <a:pos x="120" y="697"/>
                  </a:cxn>
                  <a:cxn ang="0">
                    <a:pos x="82" y="653"/>
                  </a:cxn>
                  <a:cxn ang="0">
                    <a:pos x="50" y="603"/>
                  </a:cxn>
                  <a:cxn ang="0">
                    <a:pos x="25" y="548"/>
                  </a:cxn>
                  <a:cxn ang="0">
                    <a:pos x="9" y="490"/>
                  </a:cxn>
                  <a:cxn ang="0">
                    <a:pos x="0" y="429"/>
                  </a:cxn>
                  <a:cxn ang="0">
                    <a:pos x="2" y="367"/>
                  </a:cxn>
                  <a:cxn ang="0">
                    <a:pos x="13" y="307"/>
                  </a:cxn>
                  <a:cxn ang="0">
                    <a:pos x="32" y="250"/>
                  </a:cxn>
                  <a:cxn ang="0">
                    <a:pos x="59" y="197"/>
                  </a:cxn>
                  <a:cxn ang="0">
                    <a:pos x="93" y="149"/>
                  </a:cxn>
                  <a:cxn ang="0">
                    <a:pos x="134" y="107"/>
                  </a:cxn>
                  <a:cxn ang="0">
                    <a:pos x="181" y="70"/>
                  </a:cxn>
                  <a:cxn ang="0">
                    <a:pos x="231" y="40"/>
                  </a:cxn>
                  <a:cxn ang="0">
                    <a:pos x="287" y="19"/>
                  </a:cxn>
                  <a:cxn ang="0">
                    <a:pos x="346" y="5"/>
                  </a:cxn>
                  <a:cxn ang="0">
                    <a:pos x="408" y="0"/>
                  </a:cxn>
                </a:cxnLst>
                <a:rect l="0" t="0" r="r" b="b"/>
                <a:pathLst>
                  <a:path w="817" h="816">
                    <a:moveTo>
                      <a:pt x="408" y="0"/>
                    </a:moveTo>
                    <a:lnTo>
                      <a:pt x="430" y="1"/>
                    </a:lnTo>
                    <a:lnTo>
                      <a:pt x="451" y="2"/>
                    </a:lnTo>
                    <a:lnTo>
                      <a:pt x="471" y="5"/>
                    </a:lnTo>
                    <a:lnTo>
                      <a:pt x="491" y="9"/>
                    </a:lnTo>
                    <a:lnTo>
                      <a:pt x="511" y="13"/>
                    </a:lnTo>
                    <a:lnTo>
                      <a:pt x="530" y="19"/>
                    </a:lnTo>
                    <a:lnTo>
                      <a:pt x="549" y="25"/>
                    </a:lnTo>
                    <a:lnTo>
                      <a:pt x="568" y="33"/>
                    </a:lnTo>
                    <a:lnTo>
                      <a:pt x="586" y="40"/>
                    </a:lnTo>
                    <a:lnTo>
                      <a:pt x="604" y="50"/>
                    </a:lnTo>
                    <a:lnTo>
                      <a:pt x="620" y="59"/>
                    </a:lnTo>
                    <a:lnTo>
                      <a:pt x="637" y="70"/>
                    </a:lnTo>
                    <a:lnTo>
                      <a:pt x="653" y="81"/>
                    </a:lnTo>
                    <a:lnTo>
                      <a:pt x="668" y="94"/>
                    </a:lnTo>
                    <a:lnTo>
                      <a:pt x="683" y="107"/>
                    </a:lnTo>
                    <a:lnTo>
                      <a:pt x="697" y="120"/>
                    </a:lnTo>
                    <a:lnTo>
                      <a:pt x="711" y="134"/>
                    </a:lnTo>
                    <a:lnTo>
                      <a:pt x="724" y="149"/>
                    </a:lnTo>
                    <a:lnTo>
                      <a:pt x="735" y="165"/>
                    </a:lnTo>
                    <a:lnTo>
                      <a:pt x="747" y="180"/>
                    </a:lnTo>
                    <a:lnTo>
                      <a:pt x="758" y="197"/>
                    </a:lnTo>
                    <a:lnTo>
                      <a:pt x="767" y="214"/>
                    </a:lnTo>
                    <a:lnTo>
                      <a:pt x="777" y="231"/>
                    </a:lnTo>
                    <a:lnTo>
                      <a:pt x="785" y="250"/>
                    </a:lnTo>
                    <a:lnTo>
                      <a:pt x="792" y="268"/>
                    </a:lnTo>
                    <a:lnTo>
                      <a:pt x="799" y="287"/>
                    </a:lnTo>
                    <a:lnTo>
                      <a:pt x="804" y="307"/>
                    </a:lnTo>
                    <a:lnTo>
                      <a:pt x="808" y="326"/>
                    </a:lnTo>
                    <a:lnTo>
                      <a:pt x="812" y="346"/>
                    </a:lnTo>
                    <a:lnTo>
                      <a:pt x="815" y="367"/>
                    </a:lnTo>
                    <a:lnTo>
                      <a:pt x="817" y="387"/>
                    </a:lnTo>
                    <a:lnTo>
                      <a:pt x="817" y="408"/>
                    </a:lnTo>
                    <a:lnTo>
                      <a:pt x="817" y="429"/>
                    </a:lnTo>
                    <a:lnTo>
                      <a:pt x="815" y="450"/>
                    </a:lnTo>
                    <a:lnTo>
                      <a:pt x="812" y="470"/>
                    </a:lnTo>
                    <a:lnTo>
                      <a:pt x="808" y="490"/>
                    </a:lnTo>
                    <a:lnTo>
                      <a:pt x="804" y="510"/>
                    </a:lnTo>
                    <a:lnTo>
                      <a:pt x="799" y="529"/>
                    </a:lnTo>
                    <a:lnTo>
                      <a:pt x="792" y="548"/>
                    </a:lnTo>
                    <a:lnTo>
                      <a:pt x="785" y="567"/>
                    </a:lnTo>
                    <a:lnTo>
                      <a:pt x="777" y="585"/>
                    </a:lnTo>
                    <a:lnTo>
                      <a:pt x="767" y="603"/>
                    </a:lnTo>
                    <a:lnTo>
                      <a:pt x="758" y="620"/>
                    </a:lnTo>
                    <a:lnTo>
                      <a:pt x="747" y="637"/>
                    </a:lnTo>
                    <a:lnTo>
                      <a:pt x="735" y="653"/>
                    </a:lnTo>
                    <a:lnTo>
                      <a:pt x="724" y="668"/>
                    </a:lnTo>
                    <a:lnTo>
                      <a:pt x="711" y="683"/>
                    </a:lnTo>
                    <a:lnTo>
                      <a:pt x="697" y="697"/>
                    </a:lnTo>
                    <a:lnTo>
                      <a:pt x="683" y="711"/>
                    </a:lnTo>
                    <a:lnTo>
                      <a:pt x="668" y="723"/>
                    </a:lnTo>
                    <a:lnTo>
                      <a:pt x="653" y="736"/>
                    </a:lnTo>
                    <a:lnTo>
                      <a:pt x="637" y="746"/>
                    </a:lnTo>
                    <a:lnTo>
                      <a:pt x="620" y="757"/>
                    </a:lnTo>
                    <a:lnTo>
                      <a:pt x="604" y="767"/>
                    </a:lnTo>
                    <a:lnTo>
                      <a:pt x="586" y="776"/>
                    </a:lnTo>
                    <a:lnTo>
                      <a:pt x="568" y="784"/>
                    </a:lnTo>
                    <a:lnTo>
                      <a:pt x="549" y="792"/>
                    </a:lnTo>
                    <a:lnTo>
                      <a:pt x="530" y="798"/>
                    </a:lnTo>
                    <a:lnTo>
                      <a:pt x="511" y="803"/>
                    </a:lnTo>
                    <a:lnTo>
                      <a:pt x="491" y="809"/>
                    </a:lnTo>
                    <a:lnTo>
                      <a:pt x="471" y="812"/>
                    </a:lnTo>
                    <a:lnTo>
                      <a:pt x="451" y="814"/>
                    </a:lnTo>
                    <a:lnTo>
                      <a:pt x="430" y="816"/>
                    </a:lnTo>
                    <a:lnTo>
                      <a:pt x="408" y="816"/>
                    </a:lnTo>
                    <a:lnTo>
                      <a:pt x="387" y="816"/>
                    </a:lnTo>
                    <a:lnTo>
                      <a:pt x="366" y="814"/>
                    </a:lnTo>
                    <a:lnTo>
                      <a:pt x="346" y="812"/>
                    </a:lnTo>
                    <a:lnTo>
                      <a:pt x="326" y="809"/>
                    </a:lnTo>
                    <a:lnTo>
                      <a:pt x="306" y="803"/>
                    </a:lnTo>
                    <a:lnTo>
                      <a:pt x="287" y="798"/>
                    </a:lnTo>
                    <a:lnTo>
                      <a:pt x="268" y="792"/>
                    </a:lnTo>
                    <a:lnTo>
                      <a:pt x="249" y="784"/>
                    </a:lnTo>
                    <a:lnTo>
                      <a:pt x="231" y="776"/>
                    </a:lnTo>
                    <a:lnTo>
                      <a:pt x="214" y="767"/>
                    </a:lnTo>
                    <a:lnTo>
                      <a:pt x="196" y="757"/>
                    </a:lnTo>
                    <a:lnTo>
                      <a:pt x="181" y="746"/>
                    </a:lnTo>
                    <a:lnTo>
                      <a:pt x="164" y="736"/>
                    </a:lnTo>
                    <a:lnTo>
                      <a:pt x="149" y="723"/>
                    </a:lnTo>
                    <a:lnTo>
                      <a:pt x="134" y="711"/>
                    </a:lnTo>
                    <a:lnTo>
                      <a:pt x="120" y="697"/>
                    </a:lnTo>
                    <a:lnTo>
                      <a:pt x="106" y="683"/>
                    </a:lnTo>
                    <a:lnTo>
                      <a:pt x="93" y="668"/>
                    </a:lnTo>
                    <a:lnTo>
                      <a:pt x="82" y="653"/>
                    </a:lnTo>
                    <a:lnTo>
                      <a:pt x="70" y="637"/>
                    </a:lnTo>
                    <a:lnTo>
                      <a:pt x="59" y="620"/>
                    </a:lnTo>
                    <a:lnTo>
                      <a:pt x="50" y="603"/>
                    </a:lnTo>
                    <a:lnTo>
                      <a:pt x="40" y="585"/>
                    </a:lnTo>
                    <a:lnTo>
                      <a:pt x="32" y="567"/>
                    </a:lnTo>
                    <a:lnTo>
                      <a:pt x="25" y="548"/>
                    </a:lnTo>
                    <a:lnTo>
                      <a:pt x="18" y="529"/>
                    </a:lnTo>
                    <a:lnTo>
                      <a:pt x="13" y="510"/>
                    </a:lnTo>
                    <a:lnTo>
                      <a:pt x="9" y="490"/>
                    </a:lnTo>
                    <a:lnTo>
                      <a:pt x="5" y="470"/>
                    </a:lnTo>
                    <a:lnTo>
                      <a:pt x="2" y="450"/>
                    </a:lnTo>
                    <a:lnTo>
                      <a:pt x="0" y="429"/>
                    </a:lnTo>
                    <a:lnTo>
                      <a:pt x="0" y="408"/>
                    </a:lnTo>
                    <a:lnTo>
                      <a:pt x="0" y="387"/>
                    </a:lnTo>
                    <a:lnTo>
                      <a:pt x="2" y="367"/>
                    </a:lnTo>
                    <a:lnTo>
                      <a:pt x="5" y="346"/>
                    </a:lnTo>
                    <a:lnTo>
                      <a:pt x="9" y="326"/>
                    </a:lnTo>
                    <a:lnTo>
                      <a:pt x="13" y="307"/>
                    </a:lnTo>
                    <a:lnTo>
                      <a:pt x="18" y="287"/>
                    </a:lnTo>
                    <a:lnTo>
                      <a:pt x="25" y="268"/>
                    </a:lnTo>
                    <a:lnTo>
                      <a:pt x="32" y="250"/>
                    </a:lnTo>
                    <a:lnTo>
                      <a:pt x="40" y="231"/>
                    </a:lnTo>
                    <a:lnTo>
                      <a:pt x="50" y="214"/>
                    </a:lnTo>
                    <a:lnTo>
                      <a:pt x="59" y="197"/>
                    </a:lnTo>
                    <a:lnTo>
                      <a:pt x="70" y="180"/>
                    </a:lnTo>
                    <a:lnTo>
                      <a:pt x="82" y="165"/>
                    </a:lnTo>
                    <a:lnTo>
                      <a:pt x="93" y="149"/>
                    </a:lnTo>
                    <a:lnTo>
                      <a:pt x="106" y="134"/>
                    </a:lnTo>
                    <a:lnTo>
                      <a:pt x="120" y="120"/>
                    </a:lnTo>
                    <a:lnTo>
                      <a:pt x="134" y="107"/>
                    </a:lnTo>
                    <a:lnTo>
                      <a:pt x="149" y="94"/>
                    </a:lnTo>
                    <a:lnTo>
                      <a:pt x="164" y="81"/>
                    </a:lnTo>
                    <a:lnTo>
                      <a:pt x="181" y="70"/>
                    </a:lnTo>
                    <a:lnTo>
                      <a:pt x="196" y="59"/>
                    </a:lnTo>
                    <a:lnTo>
                      <a:pt x="214" y="50"/>
                    </a:lnTo>
                    <a:lnTo>
                      <a:pt x="231" y="40"/>
                    </a:lnTo>
                    <a:lnTo>
                      <a:pt x="249" y="33"/>
                    </a:lnTo>
                    <a:lnTo>
                      <a:pt x="268" y="25"/>
                    </a:lnTo>
                    <a:lnTo>
                      <a:pt x="287" y="19"/>
                    </a:lnTo>
                    <a:lnTo>
                      <a:pt x="306" y="13"/>
                    </a:lnTo>
                    <a:lnTo>
                      <a:pt x="326" y="9"/>
                    </a:lnTo>
                    <a:lnTo>
                      <a:pt x="346" y="5"/>
                    </a:lnTo>
                    <a:lnTo>
                      <a:pt x="366" y="2"/>
                    </a:lnTo>
                    <a:lnTo>
                      <a:pt x="387" y="1"/>
                    </a:lnTo>
                    <a:lnTo>
                      <a:pt x="408" y="0"/>
                    </a:lnTo>
                    <a:close/>
                  </a:path>
                </a:pathLst>
              </a:custGeom>
              <a:solidFill>
                <a:srgbClr val="FFFFFF"/>
              </a:solidFill>
              <a:ln w="5">
                <a:solidFill>
                  <a:srgbClr val="C5C6C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46" name="Rectangle 322">
                <a:extLst>
                  <a:ext uri="{FF2B5EF4-FFF2-40B4-BE49-F238E27FC236}">
                    <a16:creationId xmlns:a16="http://schemas.microsoft.com/office/drawing/2014/main" id="{6E05DD6B-F7BA-4D4C-9CCE-F6682C9DE0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21195" y="2013949"/>
                <a:ext cx="67331" cy="16833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47" name="Freeform 323">
                <a:extLst>
                  <a:ext uri="{FF2B5EF4-FFF2-40B4-BE49-F238E27FC236}">
                    <a16:creationId xmlns:a16="http://schemas.microsoft.com/office/drawing/2014/main" id="{8CC06D57-21C4-A44C-8A5E-5A3376A41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1694" y="2000483"/>
                <a:ext cx="47132" cy="43766"/>
              </a:xfrm>
              <a:custGeom>
                <a:avLst/>
                <a:gdLst/>
                <a:ahLst/>
                <a:cxnLst>
                  <a:cxn ang="0">
                    <a:pos x="126" y="61"/>
                  </a:cxn>
                  <a:cxn ang="0">
                    <a:pos x="124" y="76"/>
                  </a:cxn>
                  <a:cxn ang="0">
                    <a:pos x="122" y="86"/>
                  </a:cxn>
                  <a:cxn ang="0">
                    <a:pos x="116" y="97"/>
                  </a:cxn>
                  <a:cxn ang="0">
                    <a:pos x="107" y="106"/>
                  </a:cxn>
                  <a:cxn ang="0">
                    <a:pos x="98" y="114"/>
                  </a:cxn>
                  <a:cxn ang="0">
                    <a:pos x="87" y="120"/>
                  </a:cxn>
                  <a:cxn ang="0">
                    <a:pos x="77" y="123"/>
                  </a:cxn>
                  <a:cxn ang="0">
                    <a:pos x="62" y="124"/>
                  </a:cxn>
                  <a:cxn ang="0">
                    <a:pos x="49" y="123"/>
                  </a:cxn>
                  <a:cxn ang="0">
                    <a:pos x="39" y="120"/>
                  </a:cxn>
                  <a:cxn ang="0">
                    <a:pos x="27" y="114"/>
                  </a:cxn>
                  <a:cxn ang="0">
                    <a:pos x="19" y="106"/>
                  </a:cxn>
                  <a:cxn ang="0">
                    <a:pos x="10" y="97"/>
                  </a:cxn>
                  <a:cxn ang="0">
                    <a:pos x="4" y="86"/>
                  </a:cxn>
                  <a:cxn ang="0">
                    <a:pos x="1" y="76"/>
                  </a:cxn>
                  <a:cxn ang="0">
                    <a:pos x="0" y="61"/>
                  </a:cxn>
                  <a:cxn ang="0">
                    <a:pos x="1" y="49"/>
                  </a:cxn>
                  <a:cxn ang="0">
                    <a:pos x="4" y="38"/>
                  </a:cxn>
                  <a:cxn ang="0">
                    <a:pos x="10" y="27"/>
                  </a:cxn>
                  <a:cxn ang="0">
                    <a:pos x="19" y="19"/>
                  </a:cxn>
                  <a:cxn ang="0">
                    <a:pos x="27" y="10"/>
                  </a:cxn>
                  <a:cxn ang="0">
                    <a:pos x="39" y="4"/>
                  </a:cxn>
                  <a:cxn ang="0">
                    <a:pos x="49" y="2"/>
                  </a:cxn>
                  <a:cxn ang="0">
                    <a:pos x="62" y="0"/>
                  </a:cxn>
                  <a:cxn ang="0">
                    <a:pos x="77" y="2"/>
                  </a:cxn>
                  <a:cxn ang="0">
                    <a:pos x="87" y="4"/>
                  </a:cxn>
                  <a:cxn ang="0">
                    <a:pos x="98" y="10"/>
                  </a:cxn>
                  <a:cxn ang="0">
                    <a:pos x="107" y="19"/>
                  </a:cxn>
                  <a:cxn ang="0">
                    <a:pos x="116" y="27"/>
                  </a:cxn>
                  <a:cxn ang="0">
                    <a:pos x="122" y="38"/>
                  </a:cxn>
                  <a:cxn ang="0">
                    <a:pos x="124" y="49"/>
                  </a:cxn>
                  <a:cxn ang="0">
                    <a:pos x="126" y="61"/>
                  </a:cxn>
                </a:cxnLst>
                <a:rect l="0" t="0" r="r" b="b"/>
                <a:pathLst>
                  <a:path w="126" h="124">
                    <a:moveTo>
                      <a:pt x="126" y="61"/>
                    </a:moveTo>
                    <a:lnTo>
                      <a:pt x="124" y="76"/>
                    </a:lnTo>
                    <a:lnTo>
                      <a:pt x="122" y="86"/>
                    </a:lnTo>
                    <a:lnTo>
                      <a:pt x="116" y="97"/>
                    </a:lnTo>
                    <a:lnTo>
                      <a:pt x="107" y="106"/>
                    </a:lnTo>
                    <a:lnTo>
                      <a:pt x="98" y="114"/>
                    </a:lnTo>
                    <a:lnTo>
                      <a:pt x="87" y="120"/>
                    </a:lnTo>
                    <a:lnTo>
                      <a:pt x="77" y="123"/>
                    </a:lnTo>
                    <a:lnTo>
                      <a:pt x="62" y="124"/>
                    </a:lnTo>
                    <a:lnTo>
                      <a:pt x="49" y="123"/>
                    </a:lnTo>
                    <a:lnTo>
                      <a:pt x="39" y="120"/>
                    </a:lnTo>
                    <a:lnTo>
                      <a:pt x="27" y="114"/>
                    </a:lnTo>
                    <a:lnTo>
                      <a:pt x="19" y="106"/>
                    </a:lnTo>
                    <a:lnTo>
                      <a:pt x="10" y="97"/>
                    </a:lnTo>
                    <a:lnTo>
                      <a:pt x="4" y="86"/>
                    </a:lnTo>
                    <a:lnTo>
                      <a:pt x="1" y="76"/>
                    </a:lnTo>
                    <a:lnTo>
                      <a:pt x="0" y="61"/>
                    </a:lnTo>
                    <a:lnTo>
                      <a:pt x="1" y="49"/>
                    </a:lnTo>
                    <a:lnTo>
                      <a:pt x="4" y="38"/>
                    </a:lnTo>
                    <a:lnTo>
                      <a:pt x="10" y="27"/>
                    </a:lnTo>
                    <a:lnTo>
                      <a:pt x="19" y="19"/>
                    </a:lnTo>
                    <a:lnTo>
                      <a:pt x="27" y="10"/>
                    </a:lnTo>
                    <a:lnTo>
                      <a:pt x="39" y="4"/>
                    </a:lnTo>
                    <a:lnTo>
                      <a:pt x="49" y="2"/>
                    </a:lnTo>
                    <a:lnTo>
                      <a:pt x="62" y="0"/>
                    </a:lnTo>
                    <a:lnTo>
                      <a:pt x="77" y="2"/>
                    </a:lnTo>
                    <a:lnTo>
                      <a:pt x="87" y="4"/>
                    </a:lnTo>
                    <a:lnTo>
                      <a:pt x="98" y="10"/>
                    </a:lnTo>
                    <a:lnTo>
                      <a:pt x="107" y="19"/>
                    </a:lnTo>
                    <a:lnTo>
                      <a:pt x="116" y="27"/>
                    </a:lnTo>
                    <a:lnTo>
                      <a:pt x="122" y="38"/>
                    </a:lnTo>
                    <a:lnTo>
                      <a:pt x="124" y="49"/>
                    </a:lnTo>
                    <a:lnTo>
                      <a:pt x="126" y="61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48" name="Freeform 324">
                <a:extLst>
                  <a:ext uri="{FF2B5EF4-FFF2-40B4-BE49-F238E27FC236}">
                    <a16:creationId xmlns:a16="http://schemas.microsoft.com/office/drawing/2014/main" id="{D09DA3FA-6097-4644-9448-6917CC88CB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4263" y="2091380"/>
                <a:ext cx="67331" cy="50499"/>
              </a:xfrm>
              <a:custGeom>
                <a:avLst/>
                <a:gdLst/>
                <a:ahLst/>
                <a:cxnLst>
                  <a:cxn ang="0">
                    <a:pos x="27" y="0"/>
                  </a:cxn>
                  <a:cxn ang="0">
                    <a:pos x="181" y="91"/>
                  </a:cxn>
                  <a:cxn ang="0">
                    <a:pos x="155" y="134"/>
                  </a:cxn>
                  <a:cxn ang="0">
                    <a:pos x="0" y="45"/>
                  </a:cxn>
                  <a:cxn ang="0">
                    <a:pos x="27" y="0"/>
                  </a:cxn>
                </a:cxnLst>
                <a:rect l="0" t="0" r="r" b="b"/>
                <a:pathLst>
                  <a:path w="181" h="134">
                    <a:moveTo>
                      <a:pt x="27" y="0"/>
                    </a:moveTo>
                    <a:lnTo>
                      <a:pt x="181" y="91"/>
                    </a:lnTo>
                    <a:lnTo>
                      <a:pt x="155" y="134"/>
                    </a:lnTo>
                    <a:lnTo>
                      <a:pt x="0" y="45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49" name="Freeform 325">
                <a:extLst>
                  <a:ext uri="{FF2B5EF4-FFF2-40B4-BE49-F238E27FC236}">
                    <a16:creationId xmlns:a16="http://schemas.microsoft.com/office/drawing/2014/main" id="{5FFA99DB-BED6-4148-8A9C-E2FA80B60E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1395" y="2111580"/>
                <a:ext cx="47132" cy="47132"/>
              </a:xfrm>
              <a:custGeom>
                <a:avLst/>
                <a:gdLst/>
                <a:ahLst/>
                <a:cxnLst>
                  <a:cxn ang="0">
                    <a:pos x="117" y="96"/>
                  </a:cxn>
                  <a:cxn ang="0">
                    <a:pos x="110" y="107"/>
                  </a:cxn>
                  <a:cxn ang="0">
                    <a:pos x="102" y="114"/>
                  </a:cxn>
                  <a:cxn ang="0">
                    <a:pos x="90" y="121"/>
                  </a:cxn>
                  <a:cxn ang="0">
                    <a:pos x="79" y="125"/>
                  </a:cxn>
                  <a:cxn ang="0">
                    <a:pos x="67" y="127"/>
                  </a:cxn>
                  <a:cxn ang="0">
                    <a:pos x="54" y="127"/>
                  </a:cxn>
                  <a:cxn ang="0">
                    <a:pos x="42" y="125"/>
                  </a:cxn>
                  <a:cxn ang="0">
                    <a:pos x="31" y="119"/>
                  </a:cxn>
                  <a:cxn ang="0">
                    <a:pos x="20" y="111"/>
                  </a:cxn>
                  <a:cxn ang="0">
                    <a:pos x="12" y="103"/>
                  </a:cxn>
                  <a:cxn ang="0">
                    <a:pos x="6" y="92"/>
                  </a:cxn>
                  <a:cxn ang="0">
                    <a:pos x="1" y="79"/>
                  </a:cxn>
                  <a:cxn ang="0">
                    <a:pos x="0" y="69"/>
                  </a:cxn>
                  <a:cxn ang="0">
                    <a:pos x="0" y="56"/>
                  </a:cxn>
                  <a:cxn ang="0">
                    <a:pos x="3" y="45"/>
                  </a:cxn>
                  <a:cxn ang="0">
                    <a:pos x="7" y="33"/>
                  </a:cxn>
                  <a:cxn ang="0">
                    <a:pos x="15" y="21"/>
                  </a:cxn>
                  <a:cxn ang="0">
                    <a:pos x="25" y="13"/>
                  </a:cxn>
                  <a:cxn ang="0">
                    <a:pos x="33" y="7"/>
                  </a:cxn>
                  <a:cxn ang="0">
                    <a:pos x="46" y="4"/>
                  </a:cxn>
                  <a:cxn ang="0">
                    <a:pos x="57" y="0"/>
                  </a:cxn>
                  <a:cxn ang="0">
                    <a:pos x="69" y="1"/>
                  </a:cxn>
                  <a:cxn ang="0">
                    <a:pos x="82" y="4"/>
                  </a:cxn>
                  <a:cxn ang="0">
                    <a:pos x="96" y="10"/>
                  </a:cxn>
                  <a:cxn ang="0">
                    <a:pos x="104" y="17"/>
                  </a:cxn>
                  <a:cxn ang="0">
                    <a:pos x="113" y="26"/>
                  </a:cxn>
                  <a:cxn ang="0">
                    <a:pos x="120" y="36"/>
                  </a:cxn>
                  <a:cxn ang="0">
                    <a:pos x="125" y="47"/>
                  </a:cxn>
                  <a:cxn ang="0">
                    <a:pos x="126" y="59"/>
                  </a:cxn>
                  <a:cxn ang="0">
                    <a:pos x="126" y="72"/>
                  </a:cxn>
                  <a:cxn ang="0">
                    <a:pos x="123" y="85"/>
                  </a:cxn>
                  <a:cxn ang="0">
                    <a:pos x="117" y="96"/>
                  </a:cxn>
                </a:cxnLst>
                <a:rect l="0" t="0" r="r" b="b"/>
                <a:pathLst>
                  <a:path w="126" h="127">
                    <a:moveTo>
                      <a:pt x="117" y="96"/>
                    </a:moveTo>
                    <a:lnTo>
                      <a:pt x="110" y="107"/>
                    </a:lnTo>
                    <a:lnTo>
                      <a:pt x="102" y="114"/>
                    </a:lnTo>
                    <a:lnTo>
                      <a:pt x="90" y="121"/>
                    </a:lnTo>
                    <a:lnTo>
                      <a:pt x="79" y="125"/>
                    </a:lnTo>
                    <a:lnTo>
                      <a:pt x="67" y="127"/>
                    </a:lnTo>
                    <a:lnTo>
                      <a:pt x="54" y="127"/>
                    </a:lnTo>
                    <a:lnTo>
                      <a:pt x="42" y="125"/>
                    </a:lnTo>
                    <a:lnTo>
                      <a:pt x="31" y="119"/>
                    </a:lnTo>
                    <a:lnTo>
                      <a:pt x="20" y="111"/>
                    </a:lnTo>
                    <a:lnTo>
                      <a:pt x="12" y="103"/>
                    </a:lnTo>
                    <a:lnTo>
                      <a:pt x="6" y="92"/>
                    </a:lnTo>
                    <a:lnTo>
                      <a:pt x="1" y="79"/>
                    </a:lnTo>
                    <a:lnTo>
                      <a:pt x="0" y="69"/>
                    </a:lnTo>
                    <a:lnTo>
                      <a:pt x="0" y="56"/>
                    </a:lnTo>
                    <a:lnTo>
                      <a:pt x="3" y="45"/>
                    </a:lnTo>
                    <a:lnTo>
                      <a:pt x="7" y="33"/>
                    </a:lnTo>
                    <a:lnTo>
                      <a:pt x="15" y="21"/>
                    </a:lnTo>
                    <a:lnTo>
                      <a:pt x="25" y="13"/>
                    </a:lnTo>
                    <a:lnTo>
                      <a:pt x="33" y="7"/>
                    </a:lnTo>
                    <a:lnTo>
                      <a:pt x="46" y="4"/>
                    </a:lnTo>
                    <a:lnTo>
                      <a:pt x="57" y="0"/>
                    </a:lnTo>
                    <a:lnTo>
                      <a:pt x="69" y="1"/>
                    </a:lnTo>
                    <a:lnTo>
                      <a:pt x="82" y="4"/>
                    </a:lnTo>
                    <a:lnTo>
                      <a:pt x="96" y="10"/>
                    </a:lnTo>
                    <a:lnTo>
                      <a:pt x="104" y="17"/>
                    </a:lnTo>
                    <a:lnTo>
                      <a:pt x="113" y="26"/>
                    </a:lnTo>
                    <a:lnTo>
                      <a:pt x="120" y="36"/>
                    </a:lnTo>
                    <a:lnTo>
                      <a:pt x="125" y="47"/>
                    </a:lnTo>
                    <a:lnTo>
                      <a:pt x="126" y="59"/>
                    </a:lnTo>
                    <a:lnTo>
                      <a:pt x="126" y="72"/>
                    </a:lnTo>
                    <a:lnTo>
                      <a:pt x="123" y="85"/>
                    </a:lnTo>
                    <a:lnTo>
                      <a:pt x="117" y="96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50" name="Freeform 326">
                <a:extLst>
                  <a:ext uri="{FF2B5EF4-FFF2-40B4-BE49-F238E27FC236}">
                    <a16:creationId xmlns:a16="http://schemas.microsoft.com/office/drawing/2014/main" id="{32828B2E-73A4-8D42-9044-4EF1395832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032" y="2148612"/>
                <a:ext cx="50498" cy="67332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134" y="155"/>
                  </a:cxn>
                  <a:cxn ang="0">
                    <a:pos x="91" y="180"/>
                  </a:cxn>
                  <a:cxn ang="0">
                    <a:pos x="0" y="26"/>
                  </a:cxn>
                  <a:cxn ang="0">
                    <a:pos x="44" y="0"/>
                  </a:cxn>
                </a:cxnLst>
                <a:rect l="0" t="0" r="r" b="b"/>
                <a:pathLst>
                  <a:path w="134" h="180">
                    <a:moveTo>
                      <a:pt x="44" y="0"/>
                    </a:moveTo>
                    <a:lnTo>
                      <a:pt x="134" y="155"/>
                    </a:lnTo>
                    <a:lnTo>
                      <a:pt x="91" y="180"/>
                    </a:lnTo>
                    <a:lnTo>
                      <a:pt x="0" y="26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51" name="Freeform 327">
                <a:extLst>
                  <a:ext uri="{FF2B5EF4-FFF2-40B4-BE49-F238E27FC236}">
                    <a16:creationId xmlns:a16="http://schemas.microsoft.com/office/drawing/2014/main" id="{0152839A-7991-0A4A-B3A9-59D3D8F204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7231" y="2195745"/>
                <a:ext cx="47132" cy="47132"/>
              </a:xfrm>
              <a:custGeom>
                <a:avLst/>
                <a:gdLst/>
                <a:ahLst/>
                <a:cxnLst>
                  <a:cxn ang="0">
                    <a:pos x="96" y="118"/>
                  </a:cxn>
                  <a:cxn ang="0">
                    <a:pos x="84" y="124"/>
                  </a:cxn>
                  <a:cxn ang="0">
                    <a:pos x="72" y="127"/>
                  </a:cxn>
                  <a:cxn ang="0">
                    <a:pos x="59" y="127"/>
                  </a:cxn>
                  <a:cxn ang="0">
                    <a:pos x="46" y="126"/>
                  </a:cxn>
                  <a:cxn ang="0">
                    <a:pos x="36" y="121"/>
                  </a:cxn>
                  <a:cxn ang="0">
                    <a:pos x="25" y="115"/>
                  </a:cxn>
                  <a:cxn ang="0">
                    <a:pos x="17" y="105"/>
                  </a:cxn>
                  <a:cxn ang="0">
                    <a:pos x="9" y="96"/>
                  </a:cxn>
                  <a:cxn ang="0">
                    <a:pos x="3" y="83"/>
                  </a:cxn>
                  <a:cxn ang="0">
                    <a:pos x="1" y="70"/>
                  </a:cxn>
                  <a:cxn ang="0">
                    <a:pos x="0" y="58"/>
                  </a:cxn>
                  <a:cxn ang="0">
                    <a:pos x="3" y="47"/>
                  </a:cxn>
                  <a:cxn ang="0">
                    <a:pos x="6" y="35"/>
                  </a:cxn>
                  <a:cxn ang="0">
                    <a:pos x="13" y="25"/>
                  </a:cxn>
                  <a:cxn ang="0">
                    <a:pos x="21" y="17"/>
                  </a:cxn>
                  <a:cxn ang="0">
                    <a:pos x="33" y="8"/>
                  </a:cxn>
                  <a:cxn ang="0">
                    <a:pos x="44" y="4"/>
                  </a:cxn>
                  <a:cxn ang="0">
                    <a:pos x="56" y="0"/>
                  </a:cxn>
                  <a:cxn ang="0">
                    <a:pos x="68" y="0"/>
                  </a:cxn>
                  <a:cxn ang="0">
                    <a:pos x="79" y="2"/>
                  </a:cxn>
                  <a:cxn ang="0">
                    <a:pos x="92" y="6"/>
                  </a:cxn>
                  <a:cxn ang="0">
                    <a:pos x="102" y="12"/>
                  </a:cxn>
                  <a:cxn ang="0">
                    <a:pos x="111" y="21"/>
                  </a:cxn>
                  <a:cxn ang="0">
                    <a:pos x="119" y="31"/>
                  </a:cxn>
                  <a:cxn ang="0">
                    <a:pos x="124" y="43"/>
                  </a:cxn>
                  <a:cxn ang="0">
                    <a:pos x="126" y="56"/>
                  </a:cxn>
                  <a:cxn ang="0">
                    <a:pos x="126" y="68"/>
                  </a:cxn>
                  <a:cxn ang="0">
                    <a:pos x="124" y="80"/>
                  </a:cxn>
                  <a:cxn ang="0">
                    <a:pos x="120" y="92"/>
                  </a:cxn>
                  <a:cxn ang="0">
                    <a:pos x="114" y="102"/>
                  </a:cxn>
                  <a:cxn ang="0">
                    <a:pos x="106" y="112"/>
                  </a:cxn>
                  <a:cxn ang="0">
                    <a:pos x="96" y="118"/>
                  </a:cxn>
                </a:cxnLst>
                <a:rect l="0" t="0" r="r" b="b"/>
                <a:pathLst>
                  <a:path w="126" h="127">
                    <a:moveTo>
                      <a:pt x="96" y="118"/>
                    </a:moveTo>
                    <a:lnTo>
                      <a:pt x="84" y="124"/>
                    </a:lnTo>
                    <a:lnTo>
                      <a:pt x="72" y="127"/>
                    </a:lnTo>
                    <a:lnTo>
                      <a:pt x="59" y="127"/>
                    </a:lnTo>
                    <a:lnTo>
                      <a:pt x="46" y="126"/>
                    </a:lnTo>
                    <a:lnTo>
                      <a:pt x="36" y="121"/>
                    </a:lnTo>
                    <a:lnTo>
                      <a:pt x="25" y="115"/>
                    </a:lnTo>
                    <a:lnTo>
                      <a:pt x="17" y="105"/>
                    </a:lnTo>
                    <a:lnTo>
                      <a:pt x="9" y="96"/>
                    </a:lnTo>
                    <a:lnTo>
                      <a:pt x="3" y="83"/>
                    </a:lnTo>
                    <a:lnTo>
                      <a:pt x="1" y="70"/>
                    </a:lnTo>
                    <a:lnTo>
                      <a:pt x="0" y="58"/>
                    </a:lnTo>
                    <a:lnTo>
                      <a:pt x="3" y="47"/>
                    </a:lnTo>
                    <a:lnTo>
                      <a:pt x="6" y="35"/>
                    </a:lnTo>
                    <a:lnTo>
                      <a:pt x="13" y="25"/>
                    </a:lnTo>
                    <a:lnTo>
                      <a:pt x="21" y="17"/>
                    </a:lnTo>
                    <a:lnTo>
                      <a:pt x="33" y="8"/>
                    </a:lnTo>
                    <a:lnTo>
                      <a:pt x="44" y="4"/>
                    </a:lnTo>
                    <a:lnTo>
                      <a:pt x="56" y="0"/>
                    </a:lnTo>
                    <a:lnTo>
                      <a:pt x="68" y="0"/>
                    </a:lnTo>
                    <a:lnTo>
                      <a:pt x="79" y="2"/>
                    </a:lnTo>
                    <a:lnTo>
                      <a:pt x="92" y="6"/>
                    </a:lnTo>
                    <a:lnTo>
                      <a:pt x="102" y="12"/>
                    </a:lnTo>
                    <a:lnTo>
                      <a:pt x="111" y="21"/>
                    </a:lnTo>
                    <a:lnTo>
                      <a:pt x="119" y="31"/>
                    </a:lnTo>
                    <a:lnTo>
                      <a:pt x="124" y="43"/>
                    </a:lnTo>
                    <a:lnTo>
                      <a:pt x="126" y="56"/>
                    </a:lnTo>
                    <a:lnTo>
                      <a:pt x="126" y="68"/>
                    </a:lnTo>
                    <a:lnTo>
                      <a:pt x="124" y="80"/>
                    </a:lnTo>
                    <a:lnTo>
                      <a:pt x="120" y="92"/>
                    </a:lnTo>
                    <a:lnTo>
                      <a:pt x="114" y="102"/>
                    </a:lnTo>
                    <a:lnTo>
                      <a:pt x="106" y="112"/>
                    </a:lnTo>
                    <a:lnTo>
                      <a:pt x="96" y="118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52" name="Rectangle 328">
                <a:extLst>
                  <a:ext uri="{FF2B5EF4-FFF2-40B4-BE49-F238E27FC236}">
                    <a16:creationId xmlns:a16="http://schemas.microsoft.com/office/drawing/2014/main" id="{CD85622F-23FB-D64E-AD96-2D8E7D0EBB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56234" y="2175545"/>
                <a:ext cx="20199" cy="67332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53" name="Freeform 329">
                <a:extLst>
                  <a:ext uri="{FF2B5EF4-FFF2-40B4-BE49-F238E27FC236}">
                    <a16:creationId xmlns:a16="http://schemas.microsoft.com/office/drawing/2014/main" id="{4B0929AE-4AEF-D643-ADA0-EDBF4FF74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2768" y="2226044"/>
                <a:ext cx="47132" cy="47132"/>
              </a:xfrm>
              <a:custGeom>
                <a:avLst/>
                <a:gdLst/>
                <a:ahLst/>
                <a:cxnLst>
                  <a:cxn ang="0">
                    <a:pos x="64" y="127"/>
                  </a:cxn>
                  <a:cxn ang="0">
                    <a:pos x="49" y="124"/>
                  </a:cxn>
                  <a:cxn ang="0">
                    <a:pos x="38" y="121"/>
                  </a:cxn>
                  <a:cxn ang="0">
                    <a:pos x="28" y="115"/>
                  </a:cxn>
                  <a:cxn ang="0">
                    <a:pos x="19" y="108"/>
                  </a:cxn>
                  <a:cxn ang="0">
                    <a:pos x="11" y="98"/>
                  </a:cxn>
                  <a:cxn ang="0">
                    <a:pos x="4" y="88"/>
                  </a:cxn>
                  <a:cxn ang="0">
                    <a:pos x="2" y="77"/>
                  </a:cxn>
                  <a:cxn ang="0">
                    <a:pos x="0" y="62"/>
                  </a:cxn>
                  <a:cxn ang="0">
                    <a:pos x="2" y="50"/>
                  </a:cxn>
                  <a:cxn ang="0">
                    <a:pos x="4" y="39"/>
                  </a:cxn>
                  <a:cxn ang="0">
                    <a:pos x="11" y="27"/>
                  </a:cxn>
                  <a:cxn ang="0">
                    <a:pos x="19" y="19"/>
                  </a:cxn>
                  <a:cxn ang="0">
                    <a:pos x="28" y="11"/>
                  </a:cxn>
                  <a:cxn ang="0">
                    <a:pos x="38" y="4"/>
                  </a:cxn>
                  <a:cxn ang="0">
                    <a:pos x="49" y="1"/>
                  </a:cxn>
                  <a:cxn ang="0">
                    <a:pos x="61" y="0"/>
                  </a:cxn>
                  <a:cxn ang="0">
                    <a:pos x="76" y="1"/>
                  </a:cxn>
                  <a:cxn ang="0">
                    <a:pos x="87" y="4"/>
                  </a:cxn>
                  <a:cxn ang="0">
                    <a:pos x="97" y="11"/>
                  </a:cxn>
                  <a:cxn ang="0">
                    <a:pos x="107" y="19"/>
                  </a:cxn>
                  <a:cxn ang="0">
                    <a:pos x="114" y="27"/>
                  </a:cxn>
                  <a:cxn ang="0">
                    <a:pos x="120" y="39"/>
                  </a:cxn>
                  <a:cxn ang="0">
                    <a:pos x="124" y="50"/>
                  </a:cxn>
                  <a:cxn ang="0">
                    <a:pos x="125" y="62"/>
                  </a:cxn>
                  <a:cxn ang="0">
                    <a:pos x="124" y="77"/>
                  </a:cxn>
                  <a:cxn ang="0">
                    <a:pos x="120" y="88"/>
                  </a:cxn>
                  <a:cxn ang="0">
                    <a:pos x="114" y="98"/>
                  </a:cxn>
                  <a:cxn ang="0">
                    <a:pos x="107" y="108"/>
                  </a:cxn>
                  <a:cxn ang="0">
                    <a:pos x="97" y="115"/>
                  </a:cxn>
                  <a:cxn ang="0">
                    <a:pos x="87" y="121"/>
                  </a:cxn>
                  <a:cxn ang="0">
                    <a:pos x="76" y="124"/>
                  </a:cxn>
                  <a:cxn ang="0">
                    <a:pos x="64" y="127"/>
                  </a:cxn>
                </a:cxnLst>
                <a:rect l="0" t="0" r="r" b="b"/>
                <a:pathLst>
                  <a:path w="125" h="127">
                    <a:moveTo>
                      <a:pt x="64" y="127"/>
                    </a:moveTo>
                    <a:lnTo>
                      <a:pt x="49" y="124"/>
                    </a:lnTo>
                    <a:lnTo>
                      <a:pt x="38" y="121"/>
                    </a:lnTo>
                    <a:lnTo>
                      <a:pt x="28" y="115"/>
                    </a:lnTo>
                    <a:lnTo>
                      <a:pt x="19" y="108"/>
                    </a:lnTo>
                    <a:lnTo>
                      <a:pt x="11" y="98"/>
                    </a:lnTo>
                    <a:lnTo>
                      <a:pt x="4" y="88"/>
                    </a:lnTo>
                    <a:lnTo>
                      <a:pt x="2" y="77"/>
                    </a:lnTo>
                    <a:lnTo>
                      <a:pt x="0" y="62"/>
                    </a:lnTo>
                    <a:lnTo>
                      <a:pt x="2" y="50"/>
                    </a:lnTo>
                    <a:lnTo>
                      <a:pt x="4" y="39"/>
                    </a:lnTo>
                    <a:lnTo>
                      <a:pt x="11" y="27"/>
                    </a:lnTo>
                    <a:lnTo>
                      <a:pt x="19" y="19"/>
                    </a:lnTo>
                    <a:lnTo>
                      <a:pt x="28" y="11"/>
                    </a:lnTo>
                    <a:lnTo>
                      <a:pt x="38" y="4"/>
                    </a:lnTo>
                    <a:lnTo>
                      <a:pt x="49" y="1"/>
                    </a:lnTo>
                    <a:lnTo>
                      <a:pt x="61" y="0"/>
                    </a:lnTo>
                    <a:lnTo>
                      <a:pt x="76" y="1"/>
                    </a:lnTo>
                    <a:lnTo>
                      <a:pt x="87" y="4"/>
                    </a:lnTo>
                    <a:lnTo>
                      <a:pt x="97" y="11"/>
                    </a:lnTo>
                    <a:lnTo>
                      <a:pt x="107" y="19"/>
                    </a:lnTo>
                    <a:lnTo>
                      <a:pt x="114" y="27"/>
                    </a:lnTo>
                    <a:lnTo>
                      <a:pt x="120" y="39"/>
                    </a:lnTo>
                    <a:lnTo>
                      <a:pt x="124" y="50"/>
                    </a:lnTo>
                    <a:lnTo>
                      <a:pt x="125" y="62"/>
                    </a:lnTo>
                    <a:lnTo>
                      <a:pt x="124" y="77"/>
                    </a:lnTo>
                    <a:lnTo>
                      <a:pt x="120" y="88"/>
                    </a:lnTo>
                    <a:lnTo>
                      <a:pt x="114" y="98"/>
                    </a:lnTo>
                    <a:lnTo>
                      <a:pt x="107" y="108"/>
                    </a:lnTo>
                    <a:lnTo>
                      <a:pt x="97" y="115"/>
                    </a:lnTo>
                    <a:lnTo>
                      <a:pt x="87" y="121"/>
                    </a:lnTo>
                    <a:lnTo>
                      <a:pt x="76" y="124"/>
                    </a:lnTo>
                    <a:lnTo>
                      <a:pt x="64" y="127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54" name="Freeform 330">
                <a:extLst>
                  <a:ext uri="{FF2B5EF4-FFF2-40B4-BE49-F238E27FC236}">
                    <a16:creationId xmlns:a16="http://schemas.microsoft.com/office/drawing/2014/main" id="{1A7A859D-B912-6140-93A2-72D97A435D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8505" y="2148612"/>
                <a:ext cx="50498" cy="67332"/>
              </a:xfrm>
              <a:custGeom>
                <a:avLst/>
                <a:gdLst/>
                <a:ahLst/>
                <a:cxnLst>
                  <a:cxn ang="0">
                    <a:pos x="134" y="26"/>
                  </a:cxn>
                  <a:cxn ang="0">
                    <a:pos x="43" y="180"/>
                  </a:cxn>
                  <a:cxn ang="0">
                    <a:pos x="0" y="155"/>
                  </a:cxn>
                  <a:cxn ang="0">
                    <a:pos x="90" y="0"/>
                  </a:cxn>
                  <a:cxn ang="0">
                    <a:pos x="134" y="26"/>
                  </a:cxn>
                </a:cxnLst>
                <a:rect l="0" t="0" r="r" b="b"/>
                <a:pathLst>
                  <a:path w="134" h="180">
                    <a:moveTo>
                      <a:pt x="134" y="26"/>
                    </a:moveTo>
                    <a:lnTo>
                      <a:pt x="43" y="180"/>
                    </a:lnTo>
                    <a:lnTo>
                      <a:pt x="0" y="155"/>
                    </a:lnTo>
                    <a:lnTo>
                      <a:pt x="90" y="0"/>
                    </a:lnTo>
                    <a:lnTo>
                      <a:pt x="134" y="26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55" name="Freeform 331">
                <a:extLst>
                  <a:ext uri="{FF2B5EF4-FFF2-40B4-BE49-F238E27FC236}">
                    <a16:creationId xmlns:a16="http://schemas.microsoft.com/office/drawing/2014/main" id="{D433C371-1D45-1F4E-BFAA-34F680008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1672" y="2195745"/>
                <a:ext cx="47132" cy="47132"/>
              </a:xfrm>
              <a:custGeom>
                <a:avLst/>
                <a:gdLst/>
                <a:ahLst/>
                <a:cxnLst>
                  <a:cxn ang="0">
                    <a:pos x="32" y="118"/>
                  </a:cxn>
                  <a:cxn ang="0">
                    <a:pos x="21" y="112"/>
                  </a:cxn>
                  <a:cxn ang="0">
                    <a:pos x="13" y="102"/>
                  </a:cxn>
                  <a:cxn ang="0">
                    <a:pos x="7" y="92"/>
                  </a:cxn>
                  <a:cxn ang="0">
                    <a:pos x="3" y="80"/>
                  </a:cxn>
                  <a:cxn ang="0">
                    <a:pos x="0" y="68"/>
                  </a:cxn>
                  <a:cxn ang="0">
                    <a:pos x="0" y="56"/>
                  </a:cxn>
                  <a:cxn ang="0">
                    <a:pos x="3" y="43"/>
                  </a:cxn>
                  <a:cxn ang="0">
                    <a:pos x="8" y="31"/>
                  </a:cxn>
                  <a:cxn ang="0">
                    <a:pos x="16" y="21"/>
                  </a:cxn>
                  <a:cxn ang="0">
                    <a:pos x="26" y="12"/>
                  </a:cxn>
                  <a:cxn ang="0">
                    <a:pos x="35" y="6"/>
                  </a:cxn>
                  <a:cxn ang="0">
                    <a:pos x="48" y="2"/>
                  </a:cxn>
                  <a:cxn ang="0">
                    <a:pos x="58" y="0"/>
                  </a:cxn>
                  <a:cxn ang="0">
                    <a:pos x="71" y="0"/>
                  </a:cxn>
                  <a:cxn ang="0">
                    <a:pos x="83" y="4"/>
                  </a:cxn>
                  <a:cxn ang="0">
                    <a:pos x="94" y="8"/>
                  </a:cxn>
                  <a:cxn ang="0">
                    <a:pos x="106" y="17"/>
                  </a:cxn>
                  <a:cxn ang="0">
                    <a:pos x="115" y="25"/>
                  </a:cxn>
                  <a:cxn ang="0">
                    <a:pos x="122" y="35"/>
                  </a:cxn>
                  <a:cxn ang="0">
                    <a:pos x="124" y="47"/>
                  </a:cxn>
                  <a:cxn ang="0">
                    <a:pos x="128" y="58"/>
                  </a:cxn>
                  <a:cxn ang="0">
                    <a:pos x="126" y="70"/>
                  </a:cxn>
                  <a:cxn ang="0">
                    <a:pos x="124" y="83"/>
                  </a:cxn>
                  <a:cxn ang="0">
                    <a:pos x="118" y="96"/>
                  </a:cxn>
                  <a:cxn ang="0">
                    <a:pos x="110" y="105"/>
                  </a:cxn>
                  <a:cxn ang="0">
                    <a:pos x="102" y="115"/>
                  </a:cxn>
                  <a:cxn ang="0">
                    <a:pos x="91" y="121"/>
                  </a:cxn>
                  <a:cxn ang="0">
                    <a:pos x="81" y="126"/>
                  </a:cxn>
                  <a:cxn ang="0">
                    <a:pos x="68" y="127"/>
                  </a:cxn>
                  <a:cxn ang="0">
                    <a:pos x="55" y="127"/>
                  </a:cxn>
                  <a:cxn ang="0">
                    <a:pos x="43" y="124"/>
                  </a:cxn>
                  <a:cxn ang="0">
                    <a:pos x="32" y="118"/>
                  </a:cxn>
                </a:cxnLst>
                <a:rect l="0" t="0" r="r" b="b"/>
                <a:pathLst>
                  <a:path w="128" h="127">
                    <a:moveTo>
                      <a:pt x="32" y="118"/>
                    </a:moveTo>
                    <a:lnTo>
                      <a:pt x="21" y="112"/>
                    </a:lnTo>
                    <a:lnTo>
                      <a:pt x="13" y="102"/>
                    </a:lnTo>
                    <a:lnTo>
                      <a:pt x="7" y="92"/>
                    </a:lnTo>
                    <a:lnTo>
                      <a:pt x="3" y="80"/>
                    </a:lnTo>
                    <a:lnTo>
                      <a:pt x="0" y="68"/>
                    </a:lnTo>
                    <a:lnTo>
                      <a:pt x="0" y="56"/>
                    </a:lnTo>
                    <a:lnTo>
                      <a:pt x="3" y="43"/>
                    </a:lnTo>
                    <a:lnTo>
                      <a:pt x="8" y="31"/>
                    </a:lnTo>
                    <a:lnTo>
                      <a:pt x="16" y="21"/>
                    </a:lnTo>
                    <a:lnTo>
                      <a:pt x="26" y="12"/>
                    </a:lnTo>
                    <a:lnTo>
                      <a:pt x="35" y="6"/>
                    </a:lnTo>
                    <a:lnTo>
                      <a:pt x="48" y="2"/>
                    </a:lnTo>
                    <a:lnTo>
                      <a:pt x="58" y="0"/>
                    </a:lnTo>
                    <a:lnTo>
                      <a:pt x="71" y="0"/>
                    </a:lnTo>
                    <a:lnTo>
                      <a:pt x="83" y="4"/>
                    </a:lnTo>
                    <a:lnTo>
                      <a:pt x="94" y="8"/>
                    </a:lnTo>
                    <a:lnTo>
                      <a:pt x="106" y="17"/>
                    </a:lnTo>
                    <a:lnTo>
                      <a:pt x="115" y="25"/>
                    </a:lnTo>
                    <a:lnTo>
                      <a:pt x="122" y="35"/>
                    </a:lnTo>
                    <a:lnTo>
                      <a:pt x="124" y="47"/>
                    </a:lnTo>
                    <a:lnTo>
                      <a:pt x="128" y="58"/>
                    </a:lnTo>
                    <a:lnTo>
                      <a:pt x="126" y="70"/>
                    </a:lnTo>
                    <a:lnTo>
                      <a:pt x="124" y="83"/>
                    </a:lnTo>
                    <a:lnTo>
                      <a:pt x="118" y="96"/>
                    </a:lnTo>
                    <a:lnTo>
                      <a:pt x="110" y="105"/>
                    </a:lnTo>
                    <a:lnTo>
                      <a:pt x="102" y="115"/>
                    </a:lnTo>
                    <a:lnTo>
                      <a:pt x="91" y="121"/>
                    </a:lnTo>
                    <a:lnTo>
                      <a:pt x="81" y="126"/>
                    </a:lnTo>
                    <a:lnTo>
                      <a:pt x="68" y="127"/>
                    </a:lnTo>
                    <a:lnTo>
                      <a:pt x="55" y="127"/>
                    </a:lnTo>
                    <a:lnTo>
                      <a:pt x="43" y="124"/>
                    </a:lnTo>
                    <a:lnTo>
                      <a:pt x="32" y="118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56" name="Freeform 332">
                <a:extLst>
                  <a:ext uri="{FF2B5EF4-FFF2-40B4-BE49-F238E27FC236}">
                    <a16:creationId xmlns:a16="http://schemas.microsoft.com/office/drawing/2014/main" id="{913A2DDC-5A12-6F4C-A908-DBF2C6DF03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1074" y="2091380"/>
                <a:ext cx="67331" cy="50499"/>
              </a:xfrm>
              <a:custGeom>
                <a:avLst/>
                <a:gdLst/>
                <a:ahLst/>
                <a:cxnLst>
                  <a:cxn ang="0">
                    <a:pos x="181" y="45"/>
                  </a:cxn>
                  <a:cxn ang="0">
                    <a:pos x="26" y="134"/>
                  </a:cxn>
                  <a:cxn ang="0">
                    <a:pos x="0" y="91"/>
                  </a:cxn>
                  <a:cxn ang="0">
                    <a:pos x="154" y="0"/>
                  </a:cxn>
                  <a:cxn ang="0">
                    <a:pos x="181" y="45"/>
                  </a:cxn>
                </a:cxnLst>
                <a:rect l="0" t="0" r="r" b="b"/>
                <a:pathLst>
                  <a:path w="181" h="134">
                    <a:moveTo>
                      <a:pt x="181" y="45"/>
                    </a:moveTo>
                    <a:lnTo>
                      <a:pt x="26" y="134"/>
                    </a:lnTo>
                    <a:lnTo>
                      <a:pt x="0" y="91"/>
                    </a:lnTo>
                    <a:lnTo>
                      <a:pt x="154" y="0"/>
                    </a:lnTo>
                    <a:lnTo>
                      <a:pt x="181" y="45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57" name="Freeform 333">
                <a:extLst>
                  <a:ext uri="{FF2B5EF4-FFF2-40B4-BE49-F238E27FC236}">
                    <a16:creationId xmlns:a16="http://schemas.microsoft.com/office/drawing/2014/main" id="{4839B9ED-A1A0-4E46-8299-28A166D9B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7508" y="2111580"/>
                <a:ext cx="47132" cy="47132"/>
              </a:xfrm>
              <a:custGeom>
                <a:avLst/>
                <a:gdLst/>
                <a:ahLst/>
                <a:cxnLst>
                  <a:cxn ang="0">
                    <a:pos x="9" y="96"/>
                  </a:cxn>
                  <a:cxn ang="0">
                    <a:pos x="3" y="85"/>
                  </a:cxn>
                  <a:cxn ang="0">
                    <a:pos x="0" y="72"/>
                  </a:cxn>
                  <a:cxn ang="0">
                    <a:pos x="0" y="59"/>
                  </a:cxn>
                  <a:cxn ang="0">
                    <a:pos x="1" y="47"/>
                  </a:cxn>
                  <a:cxn ang="0">
                    <a:pos x="6" y="36"/>
                  </a:cxn>
                  <a:cxn ang="0">
                    <a:pos x="12" y="26"/>
                  </a:cxn>
                  <a:cxn ang="0">
                    <a:pos x="22" y="17"/>
                  </a:cxn>
                  <a:cxn ang="0">
                    <a:pos x="31" y="10"/>
                  </a:cxn>
                  <a:cxn ang="0">
                    <a:pos x="44" y="4"/>
                  </a:cxn>
                  <a:cxn ang="0">
                    <a:pos x="57" y="1"/>
                  </a:cxn>
                  <a:cxn ang="0">
                    <a:pos x="69" y="0"/>
                  </a:cxn>
                  <a:cxn ang="0">
                    <a:pos x="80" y="4"/>
                  </a:cxn>
                  <a:cxn ang="0">
                    <a:pos x="93" y="7"/>
                  </a:cxn>
                  <a:cxn ang="0">
                    <a:pos x="102" y="13"/>
                  </a:cxn>
                  <a:cxn ang="0">
                    <a:pos x="111" y="21"/>
                  </a:cxn>
                  <a:cxn ang="0">
                    <a:pos x="119" y="33"/>
                  </a:cxn>
                  <a:cxn ang="0">
                    <a:pos x="123" y="45"/>
                  </a:cxn>
                  <a:cxn ang="0">
                    <a:pos x="127" y="56"/>
                  </a:cxn>
                  <a:cxn ang="0">
                    <a:pos x="127" y="69"/>
                  </a:cxn>
                  <a:cxn ang="0">
                    <a:pos x="125" y="79"/>
                  </a:cxn>
                  <a:cxn ang="0">
                    <a:pos x="121" y="92"/>
                  </a:cxn>
                  <a:cxn ang="0">
                    <a:pos x="115" y="103"/>
                  </a:cxn>
                  <a:cxn ang="0">
                    <a:pos x="106" y="111"/>
                  </a:cxn>
                  <a:cxn ang="0">
                    <a:pos x="96" y="119"/>
                  </a:cxn>
                  <a:cxn ang="0">
                    <a:pos x="84" y="125"/>
                  </a:cxn>
                  <a:cxn ang="0">
                    <a:pos x="72" y="127"/>
                  </a:cxn>
                  <a:cxn ang="0">
                    <a:pos x="59" y="127"/>
                  </a:cxn>
                  <a:cxn ang="0">
                    <a:pos x="47" y="125"/>
                  </a:cxn>
                  <a:cxn ang="0">
                    <a:pos x="36" y="121"/>
                  </a:cxn>
                  <a:cxn ang="0">
                    <a:pos x="25" y="114"/>
                  </a:cxn>
                  <a:cxn ang="0">
                    <a:pos x="16" y="107"/>
                  </a:cxn>
                  <a:cxn ang="0">
                    <a:pos x="9" y="96"/>
                  </a:cxn>
                </a:cxnLst>
                <a:rect l="0" t="0" r="r" b="b"/>
                <a:pathLst>
                  <a:path w="127" h="127">
                    <a:moveTo>
                      <a:pt x="9" y="96"/>
                    </a:moveTo>
                    <a:lnTo>
                      <a:pt x="3" y="85"/>
                    </a:lnTo>
                    <a:lnTo>
                      <a:pt x="0" y="72"/>
                    </a:lnTo>
                    <a:lnTo>
                      <a:pt x="0" y="59"/>
                    </a:lnTo>
                    <a:lnTo>
                      <a:pt x="1" y="47"/>
                    </a:lnTo>
                    <a:lnTo>
                      <a:pt x="6" y="36"/>
                    </a:lnTo>
                    <a:lnTo>
                      <a:pt x="12" y="26"/>
                    </a:lnTo>
                    <a:lnTo>
                      <a:pt x="22" y="17"/>
                    </a:lnTo>
                    <a:lnTo>
                      <a:pt x="31" y="10"/>
                    </a:lnTo>
                    <a:lnTo>
                      <a:pt x="44" y="4"/>
                    </a:lnTo>
                    <a:lnTo>
                      <a:pt x="57" y="1"/>
                    </a:lnTo>
                    <a:lnTo>
                      <a:pt x="69" y="0"/>
                    </a:lnTo>
                    <a:lnTo>
                      <a:pt x="80" y="4"/>
                    </a:lnTo>
                    <a:lnTo>
                      <a:pt x="93" y="7"/>
                    </a:lnTo>
                    <a:lnTo>
                      <a:pt x="102" y="13"/>
                    </a:lnTo>
                    <a:lnTo>
                      <a:pt x="111" y="21"/>
                    </a:lnTo>
                    <a:lnTo>
                      <a:pt x="119" y="33"/>
                    </a:lnTo>
                    <a:lnTo>
                      <a:pt x="123" y="45"/>
                    </a:lnTo>
                    <a:lnTo>
                      <a:pt x="127" y="56"/>
                    </a:lnTo>
                    <a:lnTo>
                      <a:pt x="127" y="69"/>
                    </a:lnTo>
                    <a:lnTo>
                      <a:pt x="125" y="79"/>
                    </a:lnTo>
                    <a:lnTo>
                      <a:pt x="121" y="92"/>
                    </a:lnTo>
                    <a:lnTo>
                      <a:pt x="115" y="103"/>
                    </a:lnTo>
                    <a:lnTo>
                      <a:pt x="106" y="111"/>
                    </a:lnTo>
                    <a:lnTo>
                      <a:pt x="96" y="119"/>
                    </a:lnTo>
                    <a:lnTo>
                      <a:pt x="84" y="125"/>
                    </a:lnTo>
                    <a:lnTo>
                      <a:pt x="72" y="127"/>
                    </a:lnTo>
                    <a:lnTo>
                      <a:pt x="59" y="127"/>
                    </a:lnTo>
                    <a:lnTo>
                      <a:pt x="47" y="125"/>
                    </a:lnTo>
                    <a:lnTo>
                      <a:pt x="36" y="121"/>
                    </a:lnTo>
                    <a:lnTo>
                      <a:pt x="25" y="114"/>
                    </a:lnTo>
                    <a:lnTo>
                      <a:pt x="16" y="107"/>
                    </a:lnTo>
                    <a:lnTo>
                      <a:pt x="9" y="96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58" name="Rectangle 334">
                <a:extLst>
                  <a:ext uri="{FF2B5EF4-FFF2-40B4-BE49-F238E27FC236}">
                    <a16:creationId xmlns:a16="http://schemas.microsoft.com/office/drawing/2014/main" id="{BC23124C-62BA-6941-9145-A120EB241D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7508" y="2013949"/>
                <a:ext cx="67331" cy="16833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59" name="Freeform 335">
                <a:extLst>
                  <a:ext uri="{FF2B5EF4-FFF2-40B4-BE49-F238E27FC236}">
                    <a16:creationId xmlns:a16="http://schemas.microsoft.com/office/drawing/2014/main" id="{06AD863E-B9A3-0B49-9168-2FBD4710E4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7209" y="2000483"/>
                <a:ext cx="47132" cy="43766"/>
              </a:xfrm>
              <a:custGeom>
                <a:avLst/>
                <a:gdLst/>
                <a:ahLst/>
                <a:cxnLst>
                  <a:cxn ang="0">
                    <a:pos x="0" y="63"/>
                  </a:cxn>
                  <a:cxn ang="0">
                    <a:pos x="2" y="49"/>
                  </a:cxn>
                  <a:cxn ang="0">
                    <a:pos x="4" y="38"/>
                  </a:cxn>
                  <a:cxn ang="0">
                    <a:pos x="10" y="27"/>
                  </a:cxn>
                  <a:cxn ang="0">
                    <a:pos x="19" y="19"/>
                  </a:cxn>
                  <a:cxn ang="0">
                    <a:pos x="28" y="10"/>
                  </a:cxn>
                  <a:cxn ang="0">
                    <a:pos x="39" y="4"/>
                  </a:cxn>
                  <a:cxn ang="0">
                    <a:pos x="49" y="2"/>
                  </a:cxn>
                  <a:cxn ang="0">
                    <a:pos x="64" y="0"/>
                  </a:cxn>
                  <a:cxn ang="0">
                    <a:pos x="77" y="2"/>
                  </a:cxn>
                  <a:cxn ang="0">
                    <a:pos x="87" y="4"/>
                  </a:cxn>
                  <a:cxn ang="0">
                    <a:pos x="99" y="10"/>
                  </a:cxn>
                  <a:cxn ang="0">
                    <a:pos x="107" y="19"/>
                  </a:cxn>
                  <a:cxn ang="0">
                    <a:pos x="116" y="27"/>
                  </a:cxn>
                  <a:cxn ang="0">
                    <a:pos x="122" y="38"/>
                  </a:cxn>
                  <a:cxn ang="0">
                    <a:pos x="125" y="49"/>
                  </a:cxn>
                  <a:cxn ang="0">
                    <a:pos x="126" y="61"/>
                  </a:cxn>
                  <a:cxn ang="0">
                    <a:pos x="125" y="76"/>
                  </a:cxn>
                  <a:cxn ang="0">
                    <a:pos x="122" y="86"/>
                  </a:cxn>
                  <a:cxn ang="0">
                    <a:pos x="116" y="97"/>
                  </a:cxn>
                  <a:cxn ang="0">
                    <a:pos x="107" y="106"/>
                  </a:cxn>
                  <a:cxn ang="0">
                    <a:pos x="99" y="114"/>
                  </a:cxn>
                  <a:cxn ang="0">
                    <a:pos x="87" y="120"/>
                  </a:cxn>
                  <a:cxn ang="0">
                    <a:pos x="77" y="123"/>
                  </a:cxn>
                  <a:cxn ang="0">
                    <a:pos x="64" y="124"/>
                  </a:cxn>
                  <a:cxn ang="0">
                    <a:pos x="49" y="123"/>
                  </a:cxn>
                  <a:cxn ang="0">
                    <a:pos x="39" y="120"/>
                  </a:cxn>
                  <a:cxn ang="0">
                    <a:pos x="28" y="114"/>
                  </a:cxn>
                  <a:cxn ang="0">
                    <a:pos x="19" y="106"/>
                  </a:cxn>
                  <a:cxn ang="0">
                    <a:pos x="10" y="97"/>
                  </a:cxn>
                  <a:cxn ang="0">
                    <a:pos x="4" y="86"/>
                  </a:cxn>
                  <a:cxn ang="0">
                    <a:pos x="2" y="76"/>
                  </a:cxn>
                  <a:cxn ang="0">
                    <a:pos x="0" y="63"/>
                  </a:cxn>
                </a:cxnLst>
                <a:rect l="0" t="0" r="r" b="b"/>
                <a:pathLst>
                  <a:path w="126" h="124">
                    <a:moveTo>
                      <a:pt x="0" y="63"/>
                    </a:moveTo>
                    <a:lnTo>
                      <a:pt x="2" y="49"/>
                    </a:lnTo>
                    <a:lnTo>
                      <a:pt x="4" y="38"/>
                    </a:lnTo>
                    <a:lnTo>
                      <a:pt x="10" y="27"/>
                    </a:lnTo>
                    <a:lnTo>
                      <a:pt x="19" y="19"/>
                    </a:lnTo>
                    <a:lnTo>
                      <a:pt x="28" y="10"/>
                    </a:lnTo>
                    <a:lnTo>
                      <a:pt x="39" y="4"/>
                    </a:lnTo>
                    <a:lnTo>
                      <a:pt x="49" y="2"/>
                    </a:lnTo>
                    <a:lnTo>
                      <a:pt x="64" y="0"/>
                    </a:lnTo>
                    <a:lnTo>
                      <a:pt x="77" y="2"/>
                    </a:lnTo>
                    <a:lnTo>
                      <a:pt x="87" y="4"/>
                    </a:lnTo>
                    <a:lnTo>
                      <a:pt x="99" y="10"/>
                    </a:lnTo>
                    <a:lnTo>
                      <a:pt x="107" y="19"/>
                    </a:lnTo>
                    <a:lnTo>
                      <a:pt x="116" y="27"/>
                    </a:lnTo>
                    <a:lnTo>
                      <a:pt x="122" y="38"/>
                    </a:lnTo>
                    <a:lnTo>
                      <a:pt x="125" y="49"/>
                    </a:lnTo>
                    <a:lnTo>
                      <a:pt x="126" y="61"/>
                    </a:lnTo>
                    <a:lnTo>
                      <a:pt x="125" y="76"/>
                    </a:lnTo>
                    <a:lnTo>
                      <a:pt x="122" y="86"/>
                    </a:lnTo>
                    <a:lnTo>
                      <a:pt x="116" y="97"/>
                    </a:lnTo>
                    <a:lnTo>
                      <a:pt x="107" y="106"/>
                    </a:lnTo>
                    <a:lnTo>
                      <a:pt x="99" y="114"/>
                    </a:lnTo>
                    <a:lnTo>
                      <a:pt x="87" y="120"/>
                    </a:lnTo>
                    <a:lnTo>
                      <a:pt x="77" y="123"/>
                    </a:lnTo>
                    <a:lnTo>
                      <a:pt x="64" y="124"/>
                    </a:lnTo>
                    <a:lnTo>
                      <a:pt x="49" y="123"/>
                    </a:lnTo>
                    <a:lnTo>
                      <a:pt x="39" y="120"/>
                    </a:lnTo>
                    <a:lnTo>
                      <a:pt x="28" y="114"/>
                    </a:lnTo>
                    <a:lnTo>
                      <a:pt x="19" y="106"/>
                    </a:lnTo>
                    <a:lnTo>
                      <a:pt x="10" y="97"/>
                    </a:lnTo>
                    <a:lnTo>
                      <a:pt x="4" y="86"/>
                    </a:lnTo>
                    <a:lnTo>
                      <a:pt x="2" y="76"/>
                    </a:lnTo>
                    <a:lnTo>
                      <a:pt x="0" y="63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60" name="Freeform 336">
                <a:extLst>
                  <a:ext uri="{FF2B5EF4-FFF2-40B4-BE49-F238E27FC236}">
                    <a16:creationId xmlns:a16="http://schemas.microsoft.com/office/drawing/2014/main" id="{56942DC1-B09C-C040-90FC-0A61EEA2D0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1074" y="1902852"/>
                <a:ext cx="67331" cy="50499"/>
              </a:xfrm>
              <a:custGeom>
                <a:avLst/>
                <a:gdLst/>
                <a:ahLst/>
                <a:cxnLst>
                  <a:cxn ang="0">
                    <a:pos x="154" y="134"/>
                  </a:cxn>
                  <a:cxn ang="0">
                    <a:pos x="0" y="43"/>
                  </a:cxn>
                  <a:cxn ang="0">
                    <a:pos x="26" y="0"/>
                  </a:cxn>
                  <a:cxn ang="0">
                    <a:pos x="181" y="88"/>
                  </a:cxn>
                  <a:cxn ang="0">
                    <a:pos x="154" y="134"/>
                  </a:cxn>
                </a:cxnLst>
                <a:rect l="0" t="0" r="r" b="b"/>
                <a:pathLst>
                  <a:path w="181" h="134">
                    <a:moveTo>
                      <a:pt x="154" y="134"/>
                    </a:moveTo>
                    <a:lnTo>
                      <a:pt x="0" y="43"/>
                    </a:lnTo>
                    <a:lnTo>
                      <a:pt x="26" y="0"/>
                    </a:lnTo>
                    <a:lnTo>
                      <a:pt x="181" y="88"/>
                    </a:lnTo>
                    <a:lnTo>
                      <a:pt x="154" y="134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61" name="Freeform 337">
                <a:extLst>
                  <a:ext uri="{FF2B5EF4-FFF2-40B4-BE49-F238E27FC236}">
                    <a16:creationId xmlns:a16="http://schemas.microsoft.com/office/drawing/2014/main" id="{36BFA04E-D365-C447-A9D1-A28266E2D1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7508" y="1886019"/>
                <a:ext cx="47132" cy="47132"/>
              </a:xfrm>
              <a:custGeom>
                <a:avLst/>
                <a:gdLst/>
                <a:ahLst/>
                <a:cxnLst>
                  <a:cxn ang="0">
                    <a:pos x="9" y="31"/>
                  </a:cxn>
                  <a:cxn ang="0">
                    <a:pos x="16" y="20"/>
                  </a:cxn>
                  <a:cxn ang="0">
                    <a:pos x="25" y="13"/>
                  </a:cxn>
                  <a:cxn ang="0">
                    <a:pos x="36" y="7"/>
                  </a:cxn>
                  <a:cxn ang="0">
                    <a:pos x="47" y="1"/>
                  </a:cxn>
                  <a:cxn ang="0">
                    <a:pos x="59" y="0"/>
                  </a:cxn>
                  <a:cxn ang="0">
                    <a:pos x="72" y="0"/>
                  </a:cxn>
                  <a:cxn ang="0">
                    <a:pos x="84" y="1"/>
                  </a:cxn>
                  <a:cxn ang="0">
                    <a:pos x="96" y="8"/>
                  </a:cxn>
                  <a:cxn ang="0">
                    <a:pos x="106" y="15"/>
                  </a:cxn>
                  <a:cxn ang="0">
                    <a:pos x="115" y="24"/>
                  </a:cxn>
                  <a:cxn ang="0">
                    <a:pos x="121" y="34"/>
                  </a:cxn>
                  <a:cxn ang="0">
                    <a:pos x="125" y="47"/>
                  </a:cxn>
                  <a:cxn ang="0">
                    <a:pos x="127" y="58"/>
                  </a:cxn>
                  <a:cxn ang="0">
                    <a:pos x="127" y="71"/>
                  </a:cxn>
                  <a:cxn ang="0">
                    <a:pos x="123" y="82"/>
                  </a:cxn>
                  <a:cxn ang="0">
                    <a:pos x="119" y="93"/>
                  </a:cxn>
                  <a:cxn ang="0">
                    <a:pos x="111" y="105"/>
                  </a:cxn>
                  <a:cxn ang="0">
                    <a:pos x="102" y="114"/>
                  </a:cxn>
                  <a:cxn ang="0">
                    <a:pos x="93" y="120"/>
                  </a:cxn>
                  <a:cxn ang="0">
                    <a:pos x="80" y="123"/>
                  </a:cxn>
                  <a:cxn ang="0">
                    <a:pos x="69" y="127"/>
                  </a:cxn>
                  <a:cxn ang="0">
                    <a:pos x="57" y="125"/>
                  </a:cxn>
                  <a:cxn ang="0">
                    <a:pos x="44" y="123"/>
                  </a:cxn>
                  <a:cxn ang="0">
                    <a:pos x="31" y="116"/>
                  </a:cxn>
                  <a:cxn ang="0">
                    <a:pos x="22" y="109"/>
                  </a:cxn>
                  <a:cxn ang="0">
                    <a:pos x="12" y="101"/>
                  </a:cxn>
                  <a:cxn ang="0">
                    <a:pos x="6" y="90"/>
                  </a:cxn>
                  <a:cxn ang="0">
                    <a:pos x="1" y="79"/>
                  </a:cxn>
                  <a:cxn ang="0">
                    <a:pos x="0" y="67"/>
                  </a:cxn>
                  <a:cxn ang="0">
                    <a:pos x="0" y="54"/>
                  </a:cxn>
                  <a:cxn ang="0">
                    <a:pos x="3" y="41"/>
                  </a:cxn>
                  <a:cxn ang="0">
                    <a:pos x="9" y="31"/>
                  </a:cxn>
                </a:cxnLst>
                <a:rect l="0" t="0" r="r" b="b"/>
                <a:pathLst>
                  <a:path w="127" h="127">
                    <a:moveTo>
                      <a:pt x="9" y="31"/>
                    </a:moveTo>
                    <a:lnTo>
                      <a:pt x="16" y="20"/>
                    </a:lnTo>
                    <a:lnTo>
                      <a:pt x="25" y="13"/>
                    </a:lnTo>
                    <a:lnTo>
                      <a:pt x="36" y="7"/>
                    </a:lnTo>
                    <a:lnTo>
                      <a:pt x="47" y="1"/>
                    </a:lnTo>
                    <a:lnTo>
                      <a:pt x="59" y="0"/>
                    </a:lnTo>
                    <a:lnTo>
                      <a:pt x="72" y="0"/>
                    </a:lnTo>
                    <a:lnTo>
                      <a:pt x="84" y="1"/>
                    </a:lnTo>
                    <a:lnTo>
                      <a:pt x="96" y="8"/>
                    </a:lnTo>
                    <a:lnTo>
                      <a:pt x="106" y="15"/>
                    </a:lnTo>
                    <a:lnTo>
                      <a:pt x="115" y="24"/>
                    </a:lnTo>
                    <a:lnTo>
                      <a:pt x="121" y="34"/>
                    </a:lnTo>
                    <a:lnTo>
                      <a:pt x="125" y="47"/>
                    </a:lnTo>
                    <a:lnTo>
                      <a:pt x="127" y="58"/>
                    </a:lnTo>
                    <a:lnTo>
                      <a:pt x="127" y="71"/>
                    </a:lnTo>
                    <a:lnTo>
                      <a:pt x="123" y="82"/>
                    </a:lnTo>
                    <a:lnTo>
                      <a:pt x="119" y="93"/>
                    </a:lnTo>
                    <a:lnTo>
                      <a:pt x="111" y="105"/>
                    </a:lnTo>
                    <a:lnTo>
                      <a:pt x="102" y="114"/>
                    </a:lnTo>
                    <a:lnTo>
                      <a:pt x="93" y="120"/>
                    </a:lnTo>
                    <a:lnTo>
                      <a:pt x="80" y="123"/>
                    </a:lnTo>
                    <a:lnTo>
                      <a:pt x="69" y="127"/>
                    </a:lnTo>
                    <a:lnTo>
                      <a:pt x="57" y="125"/>
                    </a:lnTo>
                    <a:lnTo>
                      <a:pt x="44" y="123"/>
                    </a:lnTo>
                    <a:lnTo>
                      <a:pt x="31" y="116"/>
                    </a:lnTo>
                    <a:lnTo>
                      <a:pt x="22" y="109"/>
                    </a:lnTo>
                    <a:lnTo>
                      <a:pt x="12" y="101"/>
                    </a:lnTo>
                    <a:lnTo>
                      <a:pt x="6" y="90"/>
                    </a:lnTo>
                    <a:lnTo>
                      <a:pt x="1" y="79"/>
                    </a:lnTo>
                    <a:lnTo>
                      <a:pt x="0" y="67"/>
                    </a:lnTo>
                    <a:lnTo>
                      <a:pt x="0" y="54"/>
                    </a:lnTo>
                    <a:lnTo>
                      <a:pt x="3" y="41"/>
                    </a:lnTo>
                    <a:lnTo>
                      <a:pt x="9" y="31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62" name="Freeform 338">
                <a:extLst>
                  <a:ext uri="{FF2B5EF4-FFF2-40B4-BE49-F238E27FC236}">
                    <a16:creationId xmlns:a16="http://schemas.microsoft.com/office/drawing/2014/main" id="{6E4E4688-E3DC-D143-AE30-C6E5C03A40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8505" y="1825420"/>
                <a:ext cx="50498" cy="70698"/>
              </a:xfrm>
              <a:custGeom>
                <a:avLst/>
                <a:gdLst/>
                <a:ahLst/>
                <a:cxnLst>
                  <a:cxn ang="0">
                    <a:pos x="90" y="182"/>
                  </a:cxn>
                  <a:cxn ang="0">
                    <a:pos x="0" y="26"/>
                  </a:cxn>
                  <a:cxn ang="0">
                    <a:pos x="43" y="0"/>
                  </a:cxn>
                  <a:cxn ang="0">
                    <a:pos x="134" y="155"/>
                  </a:cxn>
                  <a:cxn ang="0">
                    <a:pos x="90" y="182"/>
                  </a:cxn>
                </a:cxnLst>
                <a:rect l="0" t="0" r="r" b="b"/>
                <a:pathLst>
                  <a:path w="134" h="182">
                    <a:moveTo>
                      <a:pt x="90" y="182"/>
                    </a:moveTo>
                    <a:lnTo>
                      <a:pt x="0" y="26"/>
                    </a:lnTo>
                    <a:lnTo>
                      <a:pt x="43" y="0"/>
                    </a:lnTo>
                    <a:lnTo>
                      <a:pt x="134" y="155"/>
                    </a:lnTo>
                    <a:lnTo>
                      <a:pt x="90" y="182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63" name="Freeform 339">
                <a:extLst>
                  <a:ext uri="{FF2B5EF4-FFF2-40B4-BE49-F238E27FC236}">
                    <a16:creationId xmlns:a16="http://schemas.microsoft.com/office/drawing/2014/main" id="{169C43DC-D5E7-F64E-9C58-52898DA98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1672" y="1801854"/>
                <a:ext cx="47132" cy="47132"/>
              </a:xfrm>
              <a:custGeom>
                <a:avLst/>
                <a:gdLst/>
                <a:ahLst/>
                <a:cxnLst>
                  <a:cxn ang="0">
                    <a:pos x="32" y="8"/>
                  </a:cxn>
                  <a:cxn ang="0">
                    <a:pos x="43" y="2"/>
                  </a:cxn>
                  <a:cxn ang="0">
                    <a:pos x="55" y="0"/>
                  </a:cxn>
                  <a:cxn ang="0">
                    <a:pos x="68" y="0"/>
                  </a:cxn>
                  <a:cxn ang="0">
                    <a:pos x="81" y="1"/>
                  </a:cxn>
                  <a:cxn ang="0">
                    <a:pos x="91" y="6"/>
                  </a:cxn>
                  <a:cxn ang="0">
                    <a:pos x="102" y="12"/>
                  </a:cxn>
                  <a:cxn ang="0">
                    <a:pos x="110" y="21"/>
                  </a:cxn>
                  <a:cxn ang="0">
                    <a:pos x="118" y="30"/>
                  </a:cxn>
                  <a:cxn ang="0">
                    <a:pos x="124" y="43"/>
                  </a:cxn>
                  <a:cxn ang="0">
                    <a:pos x="126" y="56"/>
                  </a:cxn>
                  <a:cxn ang="0">
                    <a:pos x="128" y="68"/>
                  </a:cxn>
                  <a:cxn ang="0">
                    <a:pos x="124" y="79"/>
                  </a:cxn>
                  <a:cxn ang="0">
                    <a:pos x="122" y="91"/>
                  </a:cxn>
                  <a:cxn ang="0">
                    <a:pos x="115" y="101"/>
                  </a:cxn>
                  <a:cxn ang="0">
                    <a:pos x="106" y="110"/>
                  </a:cxn>
                  <a:cxn ang="0">
                    <a:pos x="94" y="118"/>
                  </a:cxn>
                  <a:cxn ang="0">
                    <a:pos x="83" y="123"/>
                  </a:cxn>
                  <a:cxn ang="0">
                    <a:pos x="71" y="126"/>
                  </a:cxn>
                  <a:cxn ang="0">
                    <a:pos x="58" y="126"/>
                  </a:cxn>
                  <a:cxn ang="0">
                    <a:pos x="48" y="124"/>
                  </a:cxn>
                  <a:cxn ang="0">
                    <a:pos x="35" y="120"/>
                  </a:cxn>
                  <a:cxn ang="0">
                    <a:pos x="26" y="114"/>
                  </a:cxn>
                  <a:cxn ang="0">
                    <a:pos x="16" y="105"/>
                  </a:cxn>
                  <a:cxn ang="0">
                    <a:pos x="8" y="95"/>
                  </a:cxn>
                  <a:cxn ang="0">
                    <a:pos x="3" y="84"/>
                  </a:cxn>
                  <a:cxn ang="0">
                    <a:pos x="0" y="71"/>
                  </a:cxn>
                  <a:cxn ang="0">
                    <a:pos x="0" y="59"/>
                  </a:cxn>
                  <a:cxn ang="0">
                    <a:pos x="3" y="46"/>
                  </a:cxn>
                  <a:cxn ang="0">
                    <a:pos x="7" y="34"/>
                  </a:cxn>
                  <a:cxn ang="0">
                    <a:pos x="13" y="24"/>
                  </a:cxn>
                  <a:cxn ang="0">
                    <a:pos x="21" y="14"/>
                  </a:cxn>
                  <a:cxn ang="0">
                    <a:pos x="32" y="8"/>
                  </a:cxn>
                </a:cxnLst>
                <a:rect l="0" t="0" r="r" b="b"/>
                <a:pathLst>
                  <a:path w="128" h="126">
                    <a:moveTo>
                      <a:pt x="32" y="8"/>
                    </a:moveTo>
                    <a:lnTo>
                      <a:pt x="43" y="2"/>
                    </a:lnTo>
                    <a:lnTo>
                      <a:pt x="55" y="0"/>
                    </a:lnTo>
                    <a:lnTo>
                      <a:pt x="68" y="0"/>
                    </a:lnTo>
                    <a:lnTo>
                      <a:pt x="81" y="1"/>
                    </a:lnTo>
                    <a:lnTo>
                      <a:pt x="91" y="6"/>
                    </a:lnTo>
                    <a:lnTo>
                      <a:pt x="102" y="12"/>
                    </a:lnTo>
                    <a:lnTo>
                      <a:pt x="110" y="21"/>
                    </a:lnTo>
                    <a:lnTo>
                      <a:pt x="118" y="30"/>
                    </a:lnTo>
                    <a:lnTo>
                      <a:pt x="124" y="43"/>
                    </a:lnTo>
                    <a:lnTo>
                      <a:pt x="126" y="56"/>
                    </a:lnTo>
                    <a:lnTo>
                      <a:pt x="128" y="68"/>
                    </a:lnTo>
                    <a:lnTo>
                      <a:pt x="124" y="79"/>
                    </a:lnTo>
                    <a:lnTo>
                      <a:pt x="122" y="91"/>
                    </a:lnTo>
                    <a:lnTo>
                      <a:pt x="115" y="101"/>
                    </a:lnTo>
                    <a:lnTo>
                      <a:pt x="106" y="110"/>
                    </a:lnTo>
                    <a:lnTo>
                      <a:pt x="94" y="118"/>
                    </a:lnTo>
                    <a:lnTo>
                      <a:pt x="83" y="123"/>
                    </a:lnTo>
                    <a:lnTo>
                      <a:pt x="71" y="126"/>
                    </a:lnTo>
                    <a:lnTo>
                      <a:pt x="58" y="126"/>
                    </a:lnTo>
                    <a:lnTo>
                      <a:pt x="48" y="124"/>
                    </a:lnTo>
                    <a:lnTo>
                      <a:pt x="35" y="120"/>
                    </a:lnTo>
                    <a:lnTo>
                      <a:pt x="26" y="114"/>
                    </a:lnTo>
                    <a:lnTo>
                      <a:pt x="16" y="105"/>
                    </a:lnTo>
                    <a:lnTo>
                      <a:pt x="8" y="95"/>
                    </a:lnTo>
                    <a:lnTo>
                      <a:pt x="3" y="84"/>
                    </a:lnTo>
                    <a:lnTo>
                      <a:pt x="0" y="71"/>
                    </a:lnTo>
                    <a:lnTo>
                      <a:pt x="0" y="59"/>
                    </a:lnTo>
                    <a:lnTo>
                      <a:pt x="3" y="46"/>
                    </a:lnTo>
                    <a:lnTo>
                      <a:pt x="7" y="34"/>
                    </a:lnTo>
                    <a:lnTo>
                      <a:pt x="13" y="24"/>
                    </a:lnTo>
                    <a:lnTo>
                      <a:pt x="21" y="14"/>
                    </a:lnTo>
                    <a:lnTo>
                      <a:pt x="32" y="8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64" name="Rectangle 340">
                <a:extLst>
                  <a:ext uri="{FF2B5EF4-FFF2-40B4-BE49-F238E27FC236}">
                    <a16:creationId xmlns:a16="http://schemas.microsoft.com/office/drawing/2014/main" id="{A5FBD8D6-2D97-114B-BD15-19BBDE308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56234" y="1801854"/>
                <a:ext cx="20199" cy="67332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65" name="Freeform 341">
                <a:extLst>
                  <a:ext uri="{FF2B5EF4-FFF2-40B4-BE49-F238E27FC236}">
                    <a16:creationId xmlns:a16="http://schemas.microsoft.com/office/drawing/2014/main" id="{0D6D5916-3F6E-BA49-B937-DFA38E8659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2768" y="1771555"/>
                <a:ext cx="47132" cy="47132"/>
              </a:xfrm>
              <a:custGeom>
                <a:avLst/>
                <a:gdLst/>
                <a:ahLst/>
                <a:cxnLst>
                  <a:cxn ang="0">
                    <a:pos x="61" y="0"/>
                  </a:cxn>
                  <a:cxn ang="0">
                    <a:pos x="76" y="1"/>
                  </a:cxn>
                  <a:cxn ang="0">
                    <a:pos x="87" y="4"/>
                  </a:cxn>
                  <a:cxn ang="0">
                    <a:pos x="97" y="10"/>
                  </a:cxn>
                  <a:cxn ang="0">
                    <a:pos x="107" y="19"/>
                  </a:cxn>
                  <a:cxn ang="0">
                    <a:pos x="114" y="27"/>
                  </a:cxn>
                  <a:cxn ang="0">
                    <a:pos x="120" y="39"/>
                  </a:cxn>
                  <a:cxn ang="0">
                    <a:pos x="124" y="49"/>
                  </a:cxn>
                  <a:cxn ang="0">
                    <a:pos x="125" y="64"/>
                  </a:cxn>
                  <a:cxn ang="0">
                    <a:pos x="124" y="76"/>
                  </a:cxn>
                  <a:cxn ang="0">
                    <a:pos x="120" y="87"/>
                  </a:cxn>
                  <a:cxn ang="0">
                    <a:pos x="114" y="98"/>
                  </a:cxn>
                  <a:cxn ang="0">
                    <a:pos x="107" y="107"/>
                  </a:cxn>
                  <a:cxn ang="0">
                    <a:pos x="97" y="114"/>
                  </a:cxn>
                  <a:cxn ang="0">
                    <a:pos x="87" y="121"/>
                  </a:cxn>
                  <a:cxn ang="0">
                    <a:pos x="76" y="124"/>
                  </a:cxn>
                  <a:cxn ang="0">
                    <a:pos x="64" y="126"/>
                  </a:cxn>
                  <a:cxn ang="0">
                    <a:pos x="49" y="124"/>
                  </a:cxn>
                  <a:cxn ang="0">
                    <a:pos x="38" y="121"/>
                  </a:cxn>
                  <a:cxn ang="0">
                    <a:pos x="28" y="114"/>
                  </a:cxn>
                  <a:cxn ang="0">
                    <a:pos x="19" y="107"/>
                  </a:cxn>
                  <a:cxn ang="0">
                    <a:pos x="11" y="98"/>
                  </a:cxn>
                  <a:cxn ang="0">
                    <a:pos x="4" y="87"/>
                  </a:cxn>
                  <a:cxn ang="0">
                    <a:pos x="2" y="76"/>
                  </a:cxn>
                  <a:cxn ang="0">
                    <a:pos x="0" y="64"/>
                  </a:cxn>
                  <a:cxn ang="0">
                    <a:pos x="2" y="49"/>
                  </a:cxn>
                  <a:cxn ang="0">
                    <a:pos x="4" y="39"/>
                  </a:cxn>
                  <a:cxn ang="0">
                    <a:pos x="11" y="27"/>
                  </a:cxn>
                  <a:cxn ang="0">
                    <a:pos x="19" y="19"/>
                  </a:cxn>
                  <a:cxn ang="0">
                    <a:pos x="28" y="10"/>
                  </a:cxn>
                  <a:cxn ang="0">
                    <a:pos x="38" y="4"/>
                  </a:cxn>
                  <a:cxn ang="0">
                    <a:pos x="49" y="1"/>
                  </a:cxn>
                  <a:cxn ang="0">
                    <a:pos x="61" y="0"/>
                  </a:cxn>
                </a:cxnLst>
                <a:rect l="0" t="0" r="r" b="b"/>
                <a:pathLst>
                  <a:path w="125" h="126">
                    <a:moveTo>
                      <a:pt x="61" y="0"/>
                    </a:moveTo>
                    <a:lnTo>
                      <a:pt x="76" y="1"/>
                    </a:lnTo>
                    <a:lnTo>
                      <a:pt x="87" y="4"/>
                    </a:lnTo>
                    <a:lnTo>
                      <a:pt x="97" y="10"/>
                    </a:lnTo>
                    <a:lnTo>
                      <a:pt x="107" y="19"/>
                    </a:lnTo>
                    <a:lnTo>
                      <a:pt x="114" y="27"/>
                    </a:lnTo>
                    <a:lnTo>
                      <a:pt x="120" y="39"/>
                    </a:lnTo>
                    <a:lnTo>
                      <a:pt x="124" y="49"/>
                    </a:lnTo>
                    <a:lnTo>
                      <a:pt x="125" y="64"/>
                    </a:lnTo>
                    <a:lnTo>
                      <a:pt x="124" y="76"/>
                    </a:lnTo>
                    <a:lnTo>
                      <a:pt x="120" y="87"/>
                    </a:lnTo>
                    <a:lnTo>
                      <a:pt x="114" y="98"/>
                    </a:lnTo>
                    <a:lnTo>
                      <a:pt x="107" y="107"/>
                    </a:lnTo>
                    <a:lnTo>
                      <a:pt x="97" y="114"/>
                    </a:lnTo>
                    <a:lnTo>
                      <a:pt x="87" y="121"/>
                    </a:lnTo>
                    <a:lnTo>
                      <a:pt x="76" y="124"/>
                    </a:lnTo>
                    <a:lnTo>
                      <a:pt x="64" y="126"/>
                    </a:lnTo>
                    <a:lnTo>
                      <a:pt x="49" y="124"/>
                    </a:lnTo>
                    <a:lnTo>
                      <a:pt x="38" y="121"/>
                    </a:lnTo>
                    <a:lnTo>
                      <a:pt x="28" y="114"/>
                    </a:lnTo>
                    <a:lnTo>
                      <a:pt x="19" y="107"/>
                    </a:lnTo>
                    <a:lnTo>
                      <a:pt x="11" y="98"/>
                    </a:lnTo>
                    <a:lnTo>
                      <a:pt x="4" y="87"/>
                    </a:lnTo>
                    <a:lnTo>
                      <a:pt x="2" y="76"/>
                    </a:lnTo>
                    <a:lnTo>
                      <a:pt x="0" y="64"/>
                    </a:lnTo>
                    <a:lnTo>
                      <a:pt x="2" y="49"/>
                    </a:lnTo>
                    <a:lnTo>
                      <a:pt x="4" y="39"/>
                    </a:lnTo>
                    <a:lnTo>
                      <a:pt x="11" y="27"/>
                    </a:lnTo>
                    <a:lnTo>
                      <a:pt x="19" y="19"/>
                    </a:lnTo>
                    <a:lnTo>
                      <a:pt x="28" y="10"/>
                    </a:lnTo>
                    <a:lnTo>
                      <a:pt x="38" y="4"/>
                    </a:lnTo>
                    <a:lnTo>
                      <a:pt x="49" y="1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66" name="Freeform 342">
                <a:extLst>
                  <a:ext uri="{FF2B5EF4-FFF2-40B4-BE49-F238E27FC236}">
                    <a16:creationId xmlns:a16="http://schemas.microsoft.com/office/drawing/2014/main" id="{4BF2E33D-0743-E141-ADD8-2F01ED4CE3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032" y="1825420"/>
                <a:ext cx="50498" cy="70698"/>
              </a:xfrm>
              <a:custGeom>
                <a:avLst/>
                <a:gdLst/>
                <a:ahLst/>
                <a:cxnLst>
                  <a:cxn ang="0">
                    <a:pos x="0" y="155"/>
                  </a:cxn>
                  <a:cxn ang="0">
                    <a:pos x="91" y="0"/>
                  </a:cxn>
                  <a:cxn ang="0">
                    <a:pos x="134" y="26"/>
                  </a:cxn>
                  <a:cxn ang="0">
                    <a:pos x="44" y="182"/>
                  </a:cxn>
                  <a:cxn ang="0">
                    <a:pos x="0" y="155"/>
                  </a:cxn>
                </a:cxnLst>
                <a:rect l="0" t="0" r="r" b="b"/>
                <a:pathLst>
                  <a:path w="134" h="182">
                    <a:moveTo>
                      <a:pt x="0" y="155"/>
                    </a:moveTo>
                    <a:lnTo>
                      <a:pt x="91" y="0"/>
                    </a:lnTo>
                    <a:lnTo>
                      <a:pt x="134" y="26"/>
                    </a:lnTo>
                    <a:lnTo>
                      <a:pt x="44" y="182"/>
                    </a:lnTo>
                    <a:lnTo>
                      <a:pt x="0" y="155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67" name="Freeform 343">
                <a:extLst>
                  <a:ext uri="{FF2B5EF4-FFF2-40B4-BE49-F238E27FC236}">
                    <a16:creationId xmlns:a16="http://schemas.microsoft.com/office/drawing/2014/main" id="{91B9FE85-4BCF-2948-A9C5-6536719EA6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7231" y="1801854"/>
                <a:ext cx="47132" cy="47132"/>
              </a:xfrm>
              <a:custGeom>
                <a:avLst/>
                <a:gdLst/>
                <a:ahLst/>
                <a:cxnLst>
                  <a:cxn ang="0">
                    <a:pos x="96" y="8"/>
                  </a:cxn>
                  <a:cxn ang="0">
                    <a:pos x="106" y="14"/>
                  </a:cxn>
                  <a:cxn ang="0">
                    <a:pos x="114" y="24"/>
                  </a:cxn>
                  <a:cxn ang="0">
                    <a:pos x="120" y="34"/>
                  </a:cxn>
                  <a:cxn ang="0">
                    <a:pos x="124" y="46"/>
                  </a:cxn>
                  <a:cxn ang="0">
                    <a:pos x="126" y="59"/>
                  </a:cxn>
                  <a:cxn ang="0">
                    <a:pos x="126" y="71"/>
                  </a:cxn>
                  <a:cxn ang="0">
                    <a:pos x="124" y="84"/>
                  </a:cxn>
                  <a:cxn ang="0">
                    <a:pos x="119" y="95"/>
                  </a:cxn>
                  <a:cxn ang="0">
                    <a:pos x="111" y="105"/>
                  </a:cxn>
                  <a:cxn ang="0">
                    <a:pos x="102" y="114"/>
                  </a:cxn>
                  <a:cxn ang="0">
                    <a:pos x="92" y="120"/>
                  </a:cxn>
                  <a:cxn ang="0">
                    <a:pos x="79" y="124"/>
                  </a:cxn>
                  <a:cxn ang="0">
                    <a:pos x="68" y="126"/>
                  </a:cxn>
                  <a:cxn ang="0">
                    <a:pos x="56" y="126"/>
                  </a:cxn>
                  <a:cxn ang="0">
                    <a:pos x="44" y="123"/>
                  </a:cxn>
                  <a:cxn ang="0">
                    <a:pos x="33" y="118"/>
                  </a:cxn>
                  <a:cxn ang="0">
                    <a:pos x="21" y="110"/>
                  </a:cxn>
                  <a:cxn ang="0">
                    <a:pos x="13" y="101"/>
                  </a:cxn>
                  <a:cxn ang="0">
                    <a:pos x="6" y="91"/>
                  </a:cxn>
                  <a:cxn ang="0">
                    <a:pos x="3" y="79"/>
                  </a:cxn>
                  <a:cxn ang="0">
                    <a:pos x="0" y="68"/>
                  </a:cxn>
                  <a:cxn ang="0">
                    <a:pos x="1" y="56"/>
                  </a:cxn>
                  <a:cxn ang="0">
                    <a:pos x="3" y="43"/>
                  </a:cxn>
                  <a:cxn ang="0">
                    <a:pos x="9" y="30"/>
                  </a:cxn>
                  <a:cxn ang="0">
                    <a:pos x="17" y="21"/>
                  </a:cxn>
                  <a:cxn ang="0">
                    <a:pos x="25" y="12"/>
                  </a:cxn>
                  <a:cxn ang="0">
                    <a:pos x="36" y="6"/>
                  </a:cxn>
                  <a:cxn ang="0">
                    <a:pos x="46" y="1"/>
                  </a:cxn>
                  <a:cxn ang="0">
                    <a:pos x="59" y="0"/>
                  </a:cxn>
                  <a:cxn ang="0">
                    <a:pos x="72" y="0"/>
                  </a:cxn>
                  <a:cxn ang="0">
                    <a:pos x="84" y="2"/>
                  </a:cxn>
                  <a:cxn ang="0">
                    <a:pos x="96" y="8"/>
                  </a:cxn>
                </a:cxnLst>
                <a:rect l="0" t="0" r="r" b="b"/>
                <a:pathLst>
                  <a:path w="126" h="126">
                    <a:moveTo>
                      <a:pt x="96" y="8"/>
                    </a:moveTo>
                    <a:lnTo>
                      <a:pt x="106" y="14"/>
                    </a:lnTo>
                    <a:lnTo>
                      <a:pt x="114" y="24"/>
                    </a:lnTo>
                    <a:lnTo>
                      <a:pt x="120" y="34"/>
                    </a:lnTo>
                    <a:lnTo>
                      <a:pt x="124" y="46"/>
                    </a:lnTo>
                    <a:lnTo>
                      <a:pt x="126" y="59"/>
                    </a:lnTo>
                    <a:lnTo>
                      <a:pt x="126" y="71"/>
                    </a:lnTo>
                    <a:lnTo>
                      <a:pt x="124" y="84"/>
                    </a:lnTo>
                    <a:lnTo>
                      <a:pt x="119" y="95"/>
                    </a:lnTo>
                    <a:lnTo>
                      <a:pt x="111" y="105"/>
                    </a:lnTo>
                    <a:lnTo>
                      <a:pt x="102" y="114"/>
                    </a:lnTo>
                    <a:lnTo>
                      <a:pt x="92" y="120"/>
                    </a:lnTo>
                    <a:lnTo>
                      <a:pt x="79" y="124"/>
                    </a:lnTo>
                    <a:lnTo>
                      <a:pt x="68" y="126"/>
                    </a:lnTo>
                    <a:lnTo>
                      <a:pt x="56" y="126"/>
                    </a:lnTo>
                    <a:lnTo>
                      <a:pt x="44" y="123"/>
                    </a:lnTo>
                    <a:lnTo>
                      <a:pt x="33" y="118"/>
                    </a:lnTo>
                    <a:lnTo>
                      <a:pt x="21" y="110"/>
                    </a:lnTo>
                    <a:lnTo>
                      <a:pt x="13" y="101"/>
                    </a:lnTo>
                    <a:lnTo>
                      <a:pt x="6" y="91"/>
                    </a:lnTo>
                    <a:lnTo>
                      <a:pt x="3" y="79"/>
                    </a:lnTo>
                    <a:lnTo>
                      <a:pt x="0" y="68"/>
                    </a:lnTo>
                    <a:lnTo>
                      <a:pt x="1" y="56"/>
                    </a:lnTo>
                    <a:lnTo>
                      <a:pt x="3" y="43"/>
                    </a:lnTo>
                    <a:lnTo>
                      <a:pt x="9" y="30"/>
                    </a:lnTo>
                    <a:lnTo>
                      <a:pt x="17" y="21"/>
                    </a:lnTo>
                    <a:lnTo>
                      <a:pt x="25" y="12"/>
                    </a:lnTo>
                    <a:lnTo>
                      <a:pt x="36" y="6"/>
                    </a:lnTo>
                    <a:lnTo>
                      <a:pt x="46" y="1"/>
                    </a:lnTo>
                    <a:lnTo>
                      <a:pt x="59" y="0"/>
                    </a:lnTo>
                    <a:lnTo>
                      <a:pt x="72" y="0"/>
                    </a:lnTo>
                    <a:lnTo>
                      <a:pt x="84" y="2"/>
                    </a:lnTo>
                    <a:lnTo>
                      <a:pt x="96" y="8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68" name="Freeform 344">
                <a:extLst>
                  <a:ext uri="{FF2B5EF4-FFF2-40B4-BE49-F238E27FC236}">
                    <a16:creationId xmlns:a16="http://schemas.microsoft.com/office/drawing/2014/main" id="{5A0750D1-80AB-0744-BF92-7143D5909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4263" y="1902852"/>
                <a:ext cx="67331" cy="50499"/>
              </a:xfrm>
              <a:custGeom>
                <a:avLst/>
                <a:gdLst/>
                <a:ahLst/>
                <a:cxnLst>
                  <a:cxn ang="0">
                    <a:pos x="0" y="88"/>
                  </a:cxn>
                  <a:cxn ang="0">
                    <a:pos x="155" y="0"/>
                  </a:cxn>
                  <a:cxn ang="0">
                    <a:pos x="181" y="43"/>
                  </a:cxn>
                  <a:cxn ang="0">
                    <a:pos x="27" y="134"/>
                  </a:cxn>
                  <a:cxn ang="0">
                    <a:pos x="0" y="88"/>
                  </a:cxn>
                </a:cxnLst>
                <a:rect l="0" t="0" r="r" b="b"/>
                <a:pathLst>
                  <a:path w="181" h="134">
                    <a:moveTo>
                      <a:pt x="0" y="88"/>
                    </a:moveTo>
                    <a:lnTo>
                      <a:pt x="155" y="0"/>
                    </a:lnTo>
                    <a:lnTo>
                      <a:pt x="181" y="43"/>
                    </a:lnTo>
                    <a:lnTo>
                      <a:pt x="27" y="134"/>
                    </a:lnTo>
                    <a:lnTo>
                      <a:pt x="0" y="88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69" name="Freeform 345">
                <a:extLst>
                  <a:ext uri="{FF2B5EF4-FFF2-40B4-BE49-F238E27FC236}">
                    <a16:creationId xmlns:a16="http://schemas.microsoft.com/office/drawing/2014/main" id="{4A2A3F5F-0FE3-EE4D-A41C-5C5EF84B10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1395" y="1886019"/>
                <a:ext cx="47132" cy="47132"/>
              </a:xfrm>
              <a:custGeom>
                <a:avLst/>
                <a:gdLst/>
                <a:ahLst/>
                <a:cxnLst>
                  <a:cxn ang="0">
                    <a:pos x="117" y="31"/>
                  </a:cxn>
                  <a:cxn ang="0">
                    <a:pos x="123" y="41"/>
                  </a:cxn>
                  <a:cxn ang="0">
                    <a:pos x="126" y="54"/>
                  </a:cxn>
                  <a:cxn ang="0">
                    <a:pos x="126" y="67"/>
                  </a:cxn>
                  <a:cxn ang="0">
                    <a:pos x="125" y="79"/>
                  </a:cxn>
                  <a:cxn ang="0">
                    <a:pos x="120" y="90"/>
                  </a:cxn>
                  <a:cxn ang="0">
                    <a:pos x="113" y="101"/>
                  </a:cxn>
                  <a:cxn ang="0">
                    <a:pos x="104" y="109"/>
                  </a:cxn>
                  <a:cxn ang="0">
                    <a:pos x="96" y="116"/>
                  </a:cxn>
                  <a:cxn ang="0">
                    <a:pos x="82" y="123"/>
                  </a:cxn>
                  <a:cxn ang="0">
                    <a:pos x="69" y="125"/>
                  </a:cxn>
                  <a:cxn ang="0">
                    <a:pos x="57" y="127"/>
                  </a:cxn>
                  <a:cxn ang="0">
                    <a:pos x="46" y="123"/>
                  </a:cxn>
                  <a:cxn ang="0">
                    <a:pos x="33" y="120"/>
                  </a:cxn>
                  <a:cxn ang="0">
                    <a:pos x="25" y="114"/>
                  </a:cxn>
                  <a:cxn ang="0">
                    <a:pos x="15" y="105"/>
                  </a:cxn>
                  <a:cxn ang="0">
                    <a:pos x="7" y="93"/>
                  </a:cxn>
                  <a:cxn ang="0">
                    <a:pos x="3" y="82"/>
                  </a:cxn>
                  <a:cxn ang="0">
                    <a:pos x="0" y="71"/>
                  </a:cxn>
                  <a:cxn ang="0">
                    <a:pos x="0" y="58"/>
                  </a:cxn>
                  <a:cxn ang="0">
                    <a:pos x="1" y="47"/>
                  </a:cxn>
                  <a:cxn ang="0">
                    <a:pos x="6" y="34"/>
                  </a:cxn>
                  <a:cxn ang="0">
                    <a:pos x="12" y="24"/>
                  </a:cxn>
                  <a:cxn ang="0">
                    <a:pos x="20" y="15"/>
                  </a:cxn>
                  <a:cxn ang="0">
                    <a:pos x="31" y="8"/>
                  </a:cxn>
                  <a:cxn ang="0">
                    <a:pos x="42" y="1"/>
                  </a:cxn>
                  <a:cxn ang="0">
                    <a:pos x="54" y="0"/>
                  </a:cxn>
                  <a:cxn ang="0">
                    <a:pos x="67" y="0"/>
                  </a:cxn>
                  <a:cxn ang="0">
                    <a:pos x="79" y="1"/>
                  </a:cxn>
                  <a:cxn ang="0">
                    <a:pos x="90" y="7"/>
                  </a:cxn>
                  <a:cxn ang="0">
                    <a:pos x="102" y="13"/>
                  </a:cxn>
                  <a:cxn ang="0">
                    <a:pos x="110" y="20"/>
                  </a:cxn>
                  <a:cxn ang="0">
                    <a:pos x="117" y="31"/>
                  </a:cxn>
                </a:cxnLst>
                <a:rect l="0" t="0" r="r" b="b"/>
                <a:pathLst>
                  <a:path w="126" h="127">
                    <a:moveTo>
                      <a:pt x="117" y="31"/>
                    </a:moveTo>
                    <a:lnTo>
                      <a:pt x="123" y="41"/>
                    </a:lnTo>
                    <a:lnTo>
                      <a:pt x="126" y="54"/>
                    </a:lnTo>
                    <a:lnTo>
                      <a:pt x="126" y="67"/>
                    </a:lnTo>
                    <a:lnTo>
                      <a:pt x="125" y="79"/>
                    </a:lnTo>
                    <a:lnTo>
                      <a:pt x="120" y="90"/>
                    </a:lnTo>
                    <a:lnTo>
                      <a:pt x="113" y="101"/>
                    </a:lnTo>
                    <a:lnTo>
                      <a:pt x="104" y="109"/>
                    </a:lnTo>
                    <a:lnTo>
                      <a:pt x="96" y="116"/>
                    </a:lnTo>
                    <a:lnTo>
                      <a:pt x="82" y="123"/>
                    </a:lnTo>
                    <a:lnTo>
                      <a:pt x="69" y="125"/>
                    </a:lnTo>
                    <a:lnTo>
                      <a:pt x="57" y="127"/>
                    </a:lnTo>
                    <a:lnTo>
                      <a:pt x="46" y="123"/>
                    </a:lnTo>
                    <a:lnTo>
                      <a:pt x="33" y="120"/>
                    </a:lnTo>
                    <a:lnTo>
                      <a:pt x="25" y="114"/>
                    </a:lnTo>
                    <a:lnTo>
                      <a:pt x="15" y="105"/>
                    </a:lnTo>
                    <a:lnTo>
                      <a:pt x="7" y="93"/>
                    </a:lnTo>
                    <a:lnTo>
                      <a:pt x="3" y="82"/>
                    </a:lnTo>
                    <a:lnTo>
                      <a:pt x="0" y="71"/>
                    </a:lnTo>
                    <a:lnTo>
                      <a:pt x="0" y="58"/>
                    </a:lnTo>
                    <a:lnTo>
                      <a:pt x="1" y="47"/>
                    </a:lnTo>
                    <a:lnTo>
                      <a:pt x="6" y="34"/>
                    </a:lnTo>
                    <a:lnTo>
                      <a:pt x="12" y="24"/>
                    </a:lnTo>
                    <a:lnTo>
                      <a:pt x="20" y="15"/>
                    </a:lnTo>
                    <a:lnTo>
                      <a:pt x="31" y="8"/>
                    </a:lnTo>
                    <a:lnTo>
                      <a:pt x="42" y="1"/>
                    </a:lnTo>
                    <a:lnTo>
                      <a:pt x="54" y="0"/>
                    </a:lnTo>
                    <a:lnTo>
                      <a:pt x="67" y="0"/>
                    </a:lnTo>
                    <a:lnTo>
                      <a:pt x="79" y="1"/>
                    </a:lnTo>
                    <a:lnTo>
                      <a:pt x="90" y="7"/>
                    </a:lnTo>
                    <a:lnTo>
                      <a:pt x="102" y="13"/>
                    </a:lnTo>
                    <a:lnTo>
                      <a:pt x="110" y="20"/>
                    </a:lnTo>
                    <a:lnTo>
                      <a:pt x="117" y="31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</p:grp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FC81C2C-11AB-4241-A288-F344EDBCC8BD}"/>
              </a:ext>
            </a:extLst>
          </p:cNvPr>
          <p:cNvGrpSpPr/>
          <p:nvPr/>
        </p:nvGrpSpPr>
        <p:grpSpPr>
          <a:xfrm>
            <a:off x="8094448" y="3202189"/>
            <a:ext cx="1952530" cy="548349"/>
            <a:chOff x="8094448" y="3528188"/>
            <a:chExt cx="1952530" cy="54834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635C499-E5E3-7B45-A763-B53357701CD5}"/>
                </a:ext>
              </a:extLst>
            </p:cNvPr>
            <p:cNvSpPr txBox="1"/>
            <p:nvPr/>
          </p:nvSpPr>
          <p:spPr>
            <a:xfrm>
              <a:off x="8717546" y="3616451"/>
              <a:ext cx="1329432" cy="248210"/>
            </a:xfrm>
            <a:prstGeom prst="rect">
              <a:avLst/>
            </a:prstGeom>
            <a:noFill/>
          </p:spPr>
          <p:txBody>
            <a:bodyPr wrap="square" lIns="36000" tIns="46800" rIns="36000" bIns="4680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pt-BR" sz="1100" dirty="0">
                  <a:latin typeface="Courier"/>
                  <a:cs typeface="Courier"/>
                </a:rPr>
                <a:t>Dengue </a:t>
              </a:r>
              <a:r>
                <a:rPr lang="pt-BR" sz="1100" dirty="0" err="1">
                  <a:latin typeface="Courier"/>
                  <a:cs typeface="Courier"/>
                </a:rPr>
                <a:t>virus</a:t>
              </a:r>
              <a:r>
                <a:rPr lang="pt-BR" sz="1100" dirty="0">
                  <a:latin typeface="Courier"/>
                  <a:cs typeface="Courier"/>
                </a:rPr>
                <a:t> 1</a:t>
              </a:r>
              <a:endParaRPr lang="pt-BR" sz="1000" dirty="0">
                <a:latin typeface="Arial"/>
                <a:cs typeface="Arial"/>
              </a:endParaRPr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03079AF8-4061-E648-B6EA-A1817FCDE08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094448" y="3528188"/>
              <a:ext cx="548349" cy="548349"/>
              <a:chOff x="4944705" y="744685"/>
              <a:chExt cx="504979" cy="504979"/>
            </a:xfrm>
          </p:grpSpPr>
          <p:sp>
            <p:nvSpPr>
              <p:cNvPr id="71" name="Freeform 426">
                <a:extLst>
                  <a:ext uri="{FF2B5EF4-FFF2-40B4-BE49-F238E27FC236}">
                    <a16:creationId xmlns:a16="http://schemas.microsoft.com/office/drawing/2014/main" id="{6EEB66E4-2AD2-644D-A05C-EF0936F1F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5701" y="845681"/>
                <a:ext cx="306355" cy="302988"/>
              </a:xfrm>
              <a:custGeom>
                <a:avLst/>
                <a:gdLst/>
                <a:ahLst/>
                <a:cxnLst>
                  <a:cxn ang="0">
                    <a:pos x="450" y="3"/>
                  </a:cxn>
                  <a:cxn ang="0">
                    <a:pos x="510" y="13"/>
                  </a:cxn>
                  <a:cxn ang="0">
                    <a:pos x="567" y="32"/>
                  </a:cxn>
                  <a:cxn ang="0">
                    <a:pos x="620" y="59"/>
                  </a:cxn>
                  <a:cxn ang="0">
                    <a:pos x="668" y="93"/>
                  </a:cxn>
                  <a:cxn ang="0">
                    <a:pos x="711" y="134"/>
                  </a:cxn>
                  <a:cxn ang="0">
                    <a:pos x="747" y="180"/>
                  </a:cxn>
                  <a:cxn ang="0">
                    <a:pos x="776" y="231"/>
                  </a:cxn>
                  <a:cxn ang="0">
                    <a:pos x="798" y="287"/>
                  </a:cxn>
                  <a:cxn ang="0">
                    <a:pos x="812" y="346"/>
                  </a:cxn>
                  <a:cxn ang="0">
                    <a:pos x="816" y="408"/>
                  </a:cxn>
                  <a:cxn ang="0">
                    <a:pos x="812" y="471"/>
                  </a:cxn>
                  <a:cxn ang="0">
                    <a:pos x="798" y="530"/>
                  </a:cxn>
                  <a:cxn ang="0">
                    <a:pos x="776" y="585"/>
                  </a:cxn>
                  <a:cxn ang="0">
                    <a:pos x="747" y="636"/>
                  </a:cxn>
                  <a:cxn ang="0">
                    <a:pos x="711" y="682"/>
                  </a:cxn>
                  <a:cxn ang="0">
                    <a:pos x="668" y="724"/>
                  </a:cxn>
                  <a:cxn ang="0">
                    <a:pos x="620" y="757"/>
                  </a:cxn>
                  <a:cxn ang="0">
                    <a:pos x="567" y="785"/>
                  </a:cxn>
                  <a:cxn ang="0">
                    <a:pos x="510" y="804"/>
                  </a:cxn>
                  <a:cxn ang="0">
                    <a:pos x="450" y="814"/>
                  </a:cxn>
                  <a:cxn ang="0">
                    <a:pos x="387" y="815"/>
                  </a:cxn>
                  <a:cxn ang="0">
                    <a:pos x="326" y="808"/>
                  </a:cxn>
                  <a:cxn ang="0">
                    <a:pos x="268" y="792"/>
                  </a:cxn>
                  <a:cxn ang="0">
                    <a:pos x="214" y="767"/>
                  </a:cxn>
                  <a:cxn ang="0">
                    <a:pos x="163" y="735"/>
                  </a:cxn>
                  <a:cxn ang="0">
                    <a:pos x="119" y="697"/>
                  </a:cxn>
                  <a:cxn ang="0">
                    <a:pos x="81" y="652"/>
                  </a:cxn>
                  <a:cxn ang="0">
                    <a:pos x="50" y="602"/>
                  </a:cxn>
                  <a:cxn ang="0">
                    <a:pos x="24" y="549"/>
                  </a:cxn>
                  <a:cxn ang="0">
                    <a:pos x="8" y="491"/>
                  </a:cxn>
                  <a:cxn ang="0">
                    <a:pos x="0" y="429"/>
                  </a:cxn>
                  <a:cxn ang="0">
                    <a:pos x="2" y="366"/>
                  </a:cxn>
                  <a:cxn ang="0">
                    <a:pos x="13" y="306"/>
                  </a:cxn>
                  <a:cxn ang="0">
                    <a:pos x="32" y="249"/>
                  </a:cxn>
                  <a:cxn ang="0">
                    <a:pos x="59" y="197"/>
                  </a:cxn>
                  <a:cxn ang="0">
                    <a:pos x="93" y="149"/>
                  </a:cxn>
                  <a:cxn ang="0">
                    <a:pos x="134" y="106"/>
                  </a:cxn>
                  <a:cxn ang="0">
                    <a:pos x="180" y="70"/>
                  </a:cxn>
                  <a:cxn ang="0">
                    <a:pos x="231" y="41"/>
                  </a:cxn>
                  <a:cxn ang="0">
                    <a:pos x="287" y="18"/>
                  </a:cxn>
                  <a:cxn ang="0">
                    <a:pos x="346" y="5"/>
                  </a:cxn>
                  <a:cxn ang="0">
                    <a:pos x="408" y="0"/>
                  </a:cxn>
                </a:cxnLst>
                <a:rect l="0" t="0" r="r" b="b"/>
                <a:pathLst>
                  <a:path w="816" h="816">
                    <a:moveTo>
                      <a:pt x="408" y="0"/>
                    </a:moveTo>
                    <a:lnTo>
                      <a:pt x="429" y="0"/>
                    </a:lnTo>
                    <a:lnTo>
                      <a:pt x="450" y="3"/>
                    </a:lnTo>
                    <a:lnTo>
                      <a:pt x="470" y="5"/>
                    </a:lnTo>
                    <a:lnTo>
                      <a:pt x="490" y="9"/>
                    </a:lnTo>
                    <a:lnTo>
                      <a:pt x="510" y="13"/>
                    </a:lnTo>
                    <a:lnTo>
                      <a:pt x="529" y="18"/>
                    </a:lnTo>
                    <a:lnTo>
                      <a:pt x="548" y="25"/>
                    </a:lnTo>
                    <a:lnTo>
                      <a:pt x="567" y="32"/>
                    </a:lnTo>
                    <a:lnTo>
                      <a:pt x="585" y="41"/>
                    </a:lnTo>
                    <a:lnTo>
                      <a:pt x="603" y="49"/>
                    </a:lnTo>
                    <a:lnTo>
                      <a:pt x="620" y="59"/>
                    </a:lnTo>
                    <a:lnTo>
                      <a:pt x="637" y="70"/>
                    </a:lnTo>
                    <a:lnTo>
                      <a:pt x="653" y="82"/>
                    </a:lnTo>
                    <a:lnTo>
                      <a:pt x="668" y="93"/>
                    </a:lnTo>
                    <a:lnTo>
                      <a:pt x="682" y="106"/>
                    </a:lnTo>
                    <a:lnTo>
                      <a:pt x="697" y="120"/>
                    </a:lnTo>
                    <a:lnTo>
                      <a:pt x="711" y="134"/>
                    </a:lnTo>
                    <a:lnTo>
                      <a:pt x="723" y="149"/>
                    </a:lnTo>
                    <a:lnTo>
                      <a:pt x="735" y="164"/>
                    </a:lnTo>
                    <a:lnTo>
                      <a:pt x="747" y="180"/>
                    </a:lnTo>
                    <a:lnTo>
                      <a:pt x="757" y="197"/>
                    </a:lnTo>
                    <a:lnTo>
                      <a:pt x="768" y="213"/>
                    </a:lnTo>
                    <a:lnTo>
                      <a:pt x="776" y="231"/>
                    </a:lnTo>
                    <a:lnTo>
                      <a:pt x="785" y="249"/>
                    </a:lnTo>
                    <a:lnTo>
                      <a:pt x="792" y="268"/>
                    </a:lnTo>
                    <a:lnTo>
                      <a:pt x="798" y="287"/>
                    </a:lnTo>
                    <a:lnTo>
                      <a:pt x="804" y="306"/>
                    </a:lnTo>
                    <a:lnTo>
                      <a:pt x="808" y="326"/>
                    </a:lnTo>
                    <a:lnTo>
                      <a:pt x="812" y="346"/>
                    </a:lnTo>
                    <a:lnTo>
                      <a:pt x="814" y="366"/>
                    </a:lnTo>
                    <a:lnTo>
                      <a:pt x="816" y="387"/>
                    </a:lnTo>
                    <a:lnTo>
                      <a:pt x="816" y="408"/>
                    </a:lnTo>
                    <a:lnTo>
                      <a:pt x="816" y="429"/>
                    </a:lnTo>
                    <a:lnTo>
                      <a:pt x="814" y="450"/>
                    </a:lnTo>
                    <a:lnTo>
                      <a:pt x="812" y="471"/>
                    </a:lnTo>
                    <a:lnTo>
                      <a:pt x="808" y="491"/>
                    </a:lnTo>
                    <a:lnTo>
                      <a:pt x="804" y="511"/>
                    </a:lnTo>
                    <a:lnTo>
                      <a:pt x="798" y="530"/>
                    </a:lnTo>
                    <a:lnTo>
                      <a:pt x="792" y="549"/>
                    </a:lnTo>
                    <a:lnTo>
                      <a:pt x="785" y="568"/>
                    </a:lnTo>
                    <a:lnTo>
                      <a:pt x="776" y="585"/>
                    </a:lnTo>
                    <a:lnTo>
                      <a:pt x="768" y="602"/>
                    </a:lnTo>
                    <a:lnTo>
                      <a:pt x="757" y="620"/>
                    </a:lnTo>
                    <a:lnTo>
                      <a:pt x="747" y="636"/>
                    </a:lnTo>
                    <a:lnTo>
                      <a:pt x="735" y="652"/>
                    </a:lnTo>
                    <a:lnTo>
                      <a:pt x="723" y="668"/>
                    </a:lnTo>
                    <a:lnTo>
                      <a:pt x="711" y="682"/>
                    </a:lnTo>
                    <a:lnTo>
                      <a:pt x="697" y="697"/>
                    </a:lnTo>
                    <a:lnTo>
                      <a:pt x="682" y="710"/>
                    </a:lnTo>
                    <a:lnTo>
                      <a:pt x="668" y="724"/>
                    </a:lnTo>
                    <a:lnTo>
                      <a:pt x="653" y="735"/>
                    </a:lnTo>
                    <a:lnTo>
                      <a:pt x="637" y="747"/>
                    </a:lnTo>
                    <a:lnTo>
                      <a:pt x="620" y="757"/>
                    </a:lnTo>
                    <a:lnTo>
                      <a:pt x="603" y="767"/>
                    </a:lnTo>
                    <a:lnTo>
                      <a:pt x="585" y="776"/>
                    </a:lnTo>
                    <a:lnTo>
                      <a:pt x="567" y="785"/>
                    </a:lnTo>
                    <a:lnTo>
                      <a:pt x="548" y="792"/>
                    </a:lnTo>
                    <a:lnTo>
                      <a:pt x="529" y="798"/>
                    </a:lnTo>
                    <a:lnTo>
                      <a:pt x="510" y="804"/>
                    </a:lnTo>
                    <a:lnTo>
                      <a:pt x="490" y="808"/>
                    </a:lnTo>
                    <a:lnTo>
                      <a:pt x="470" y="812"/>
                    </a:lnTo>
                    <a:lnTo>
                      <a:pt x="450" y="814"/>
                    </a:lnTo>
                    <a:lnTo>
                      <a:pt x="429" y="815"/>
                    </a:lnTo>
                    <a:lnTo>
                      <a:pt x="408" y="816"/>
                    </a:lnTo>
                    <a:lnTo>
                      <a:pt x="387" y="815"/>
                    </a:lnTo>
                    <a:lnTo>
                      <a:pt x="367" y="814"/>
                    </a:lnTo>
                    <a:lnTo>
                      <a:pt x="346" y="812"/>
                    </a:lnTo>
                    <a:lnTo>
                      <a:pt x="326" y="808"/>
                    </a:lnTo>
                    <a:lnTo>
                      <a:pt x="306" y="804"/>
                    </a:lnTo>
                    <a:lnTo>
                      <a:pt x="287" y="798"/>
                    </a:lnTo>
                    <a:lnTo>
                      <a:pt x="268" y="792"/>
                    </a:lnTo>
                    <a:lnTo>
                      <a:pt x="249" y="785"/>
                    </a:lnTo>
                    <a:lnTo>
                      <a:pt x="231" y="776"/>
                    </a:lnTo>
                    <a:lnTo>
                      <a:pt x="214" y="767"/>
                    </a:lnTo>
                    <a:lnTo>
                      <a:pt x="196" y="757"/>
                    </a:lnTo>
                    <a:lnTo>
                      <a:pt x="180" y="747"/>
                    </a:lnTo>
                    <a:lnTo>
                      <a:pt x="163" y="735"/>
                    </a:lnTo>
                    <a:lnTo>
                      <a:pt x="149" y="724"/>
                    </a:lnTo>
                    <a:lnTo>
                      <a:pt x="134" y="710"/>
                    </a:lnTo>
                    <a:lnTo>
                      <a:pt x="119" y="697"/>
                    </a:lnTo>
                    <a:lnTo>
                      <a:pt x="107" y="682"/>
                    </a:lnTo>
                    <a:lnTo>
                      <a:pt x="93" y="668"/>
                    </a:lnTo>
                    <a:lnTo>
                      <a:pt x="81" y="652"/>
                    </a:lnTo>
                    <a:lnTo>
                      <a:pt x="70" y="636"/>
                    </a:lnTo>
                    <a:lnTo>
                      <a:pt x="59" y="620"/>
                    </a:lnTo>
                    <a:lnTo>
                      <a:pt x="50" y="602"/>
                    </a:lnTo>
                    <a:lnTo>
                      <a:pt x="40" y="585"/>
                    </a:lnTo>
                    <a:lnTo>
                      <a:pt x="32" y="568"/>
                    </a:lnTo>
                    <a:lnTo>
                      <a:pt x="24" y="549"/>
                    </a:lnTo>
                    <a:lnTo>
                      <a:pt x="18" y="530"/>
                    </a:lnTo>
                    <a:lnTo>
                      <a:pt x="13" y="511"/>
                    </a:lnTo>
                    <a:lnTo>
                      <a:pt x="8" y="491"/>
                    </a:lnTo>
                    <a:lnTo>
                      <a:pt x="4" y="471"/>
                    </a:lnTo>
                    <a:lnTo>
                      <a:pt x="2" y="450"/>
                    </a:lnTo>
                    <a:lnTo>
                      <a:pt x="0" y="429"/>
                    </a:lnTo>
                    <a:lnTo>
                      <a:pt x="0" y="408"/>
                    </a:lnTo>
                    <a:lnTo>
                      <a:pt x="0" y="387"/>
                    </a:lnTo>
                    <a:lnTo>
                      <a:pt x="2" y="366"/>
                    </a:lnTo>
                    <a:lnTo>
                      <a:pt x="4" y="346"/>
                    </a:lnTo>
                    <a:lnTo>
                      <a:pt x="8" y="326"/>
                    </a:lnTo>
                    <a:lnTo>
                      <a:pt x="13" y="306"/>
                    </a:lnTo>
                    <a:lnTo>
                      <a:pt x="18" y="287"/>
                    </a:lnTo>
                    <a:lnTo>
                      <a:pt x="24" y="268"/>
                    </a:lnTo>
                    <a:lnTo>
                      <a:pt x="32" y="249"/>
                    </a:lnTo>
                    <a:lnTo>
                      <a:pt x="40" y="231"/>
                    </a:lnTo>
                    <a:lnTo>
                      <a:pt x="50" y="213"/>
                    </a:lnTo>
                    <a:lnTo>
                      <a:pt x="59" y="197"/>
                    </a:lnTo>
                    <a:lnTo>
                      <a:pt x="70" y="180"/>
                    </a:lnTo>
                    <a:lnTo>
                      <a:pt x="81" y="164"/>
                    </a:lnTo>
                    <a:lnTo>
                      <a:pt x="93" y="149"/>
                    </a:lnTo>
                    <a:lnTo>
                      <a:pt x="107" y="134"/>
                    </a:lnTo>
                    <a:lnTo>
                      <a:pt x="119" y="120"/>
                    </a:lnTo>
                    <a:lnTo>
                      <a:pt x="134" y="106"/>
                    </a:lnTo>
                    <a:lnTo>
                      <a:pt x="149" y="93"/>
                    </a:lnTo>
                    <a:lnTo>
                      <a:pt x="163" y="82"/>
                    </a:lnTo>
                    <a:lnTo>
                      <a:pt x="180" y="70"/>
                    </a:lnTo>
                    <a:lnTo>
                      <a:pt x="196" y="59"/>
                    </a:lnTo>
                    <a:lnTo>
                      <a:pt x="214" y="49"/>
                    </a:lnTo>
                    <a:lnTo>
                      <a:pt x="231" y="41"/>
                    </a:lnTo>
                    <a:lnTo>
                      <a:pt x="249" y="32"/>
                    </a:lnTo>
                    <a:lnTo>
                      <a:pt x="268" y="25"/>
                    </a:lnTo>
                    <a:lnTo>
                      <a:pt x="287" y="18"/>
                    </a:lnTo>
                    <a:lnTo>
                      <a:pt x="306" y="13"/>
                    </a:lnTo>
                    <a:lnTo>
                      <a:pt x="326" y="9"/>
                    </a:lnTo>
                    <a:lnTo>
                      <a:pt x="346" y="5"/>
                    </a:lnTo>
                    <a:lnTo>
                      <a:pt x="367" y="3"/>
                    </a:lnTo>
                    <a:lnTo>
                      <a:pt x="387" y="0"/>
                    </a:lnTo>
                    <a:lnTo>
                      <a:pt x="408" y="0"/>
                    </a:lnTo>
                    <a:close/>
                  </a:path>
                </a:pathLst>
              </a:custGeom>
              <a:solidFill>
                <a:srgbClr val="FFFFFF"/>
              </a:solidFill>
              <a:ln w="5">
                <a:solidFill>
                  <a:srgbClr val="C5C6C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72" name="Rectangle 427">
                <a:extLst>
                  <a:ext uri="{FF2B5EF4-FFF2-40B4-BE49-F238E27FC236}">
                    <a16:creationId xmlns:a16="http://schemas.microsoft.com/office/drawing/2014/main" id="{42EE00EB-0F9A-C34A-81BF-CD7398DE74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52056" y="987075"/>
                <a:ext cx="67331" cy="20199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73" name="Freeform 428">
                <a:extLst>
                  <a:ext uri="{FF2B5EF4-FFF2-40B4-BE49-F238E27FC236}">
                    <a16:creationId xmlns:a16="http://schemas.microsoft.com/office/drawing/2014/main" id="{2D5FA4C1-9F26-5540-AD41-37CE2369D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2553" y="973609"/>
                <a:ext cx="47131" cy="47131"/>
              </a:xfrm>
              <a:custGeom>
                <a:avLst/>
                <a:gdLst/>
                <a:ahLst/>
                <a:cxnLst>
                  <a:cxn ang="0">
                    <a:pos x="127" y="61"/>
                  </a:cxn>
                  <a:cxn ang="0">
                    <a:pos x="125" y="75"/>
                  </a:cxn>
                  <a:cxn ang="0">
                    <a:pos x="123" y="87"/>
                  </a:cxn>
                  <a:cxn ang="0">
                    <a:pos x="116" y="97"/>
                  </a:cxn>
                  <a:cxn ang="0">
                    <a:pos x="108" y="106"/>
                  </a:cxn>
                  <a:cxn ang="0">
                    <a:pos x="99" y="114"/>
                  </a:cxn>
                  <a:cxn ang="0">
                    <a:pos x="88" y="120"/>
                  </a:cxn>
                  <a:cxn ang="0">
                    <a:pos x="77" y="122"/>
                  </a:cxn>
                  <a:cxn ang="0">
                    <a:pos x="63" y="125"/>
                  </a:cxn>
                  <a:cxn ang="0">
                    <a:pos x="50" y="122"/>
                  </a:cxn>
                  <a:cxn ang="0">
                    <a:pos x="39" y="120"/>
                  </a:cxn>
                  <a:cxn ang="0">
                    <a:pos x="28" y="114"/>
                  </a:cxn>
                  <a:cxn ang="0">
                    <a:pos x="19" y="106"/>
                  </a:cxn>
                  <a:cxn ang="0">
                    <a:pos x="11" y="97"/>
                  </a:cxn>
                  <a:cxn ang="0">
                    <a:pos x="5" y="87"/>
                  </a:cxn>
                  <a:cxn ang="0">
                    <a:pos x="3" y="75"/>
                  </a:cxn>
                  <a:cxn ang="0">
                    <a:pos x="0" y="61"/>
                  </a:cxn>
                  <a:cxn ang="0">
                    <a:pos x="3" y="49"/>
                  </a:cxn>
                  <a:cxn ang="0">
                    <a:pos x="5" y="38"/>
                  </a:cxn>
                  <a:cxn ang="0">
                    <a:pos x="11" y="28"/>
                  </a:cxn>
                  <a:cxn ang="0">
                    <a:pos x="19" y="18"/>
                  </a:cxn>
                  <a:cxn ang="0">
                    <a:pos x="28" y="11"/>
                  </a:cxn>
                  <a:cxn ang="0">
                    <a:pos x="39" y="4"/>
                  </a:cxn>
                  <a:cxn ang="0">
                    <a:pos x="50" y="1"/>
                  </a:cxn>
                  <a:cxn ang="0">
                    <a:pos x="63" y="0"/>
                  </a:cxn>
                  <a:cxn ang="0">
                    <a:pos x="77" y="1"/>
                  </a:cxn>
                  <a:cxn ang="0">
                    <a:pos x="88" y="4"/>
                  </a:cxn>
                  <a:cxn ang="0">
                    <a:pos x="99" y="11"/>
                  </a:cxn>
                  <a:cxn ang="0">
                    <a:pos x="108" y="18"/>
                  </a:cxn>
                  <a:cxn ang="0">
                    <a:pos x="116" y="28"/>
                  </a:cxn>
                  <a:cxn ang="0">
                    <a:pos x="123" y="38"/>
                  </a:cxn>
                  <a:cxn ang="0">
                    <a:pos x="125" y="49"/>
                  </a:cxn>
                  <a:cxn ang="0">
                    <a:pos x="127" y="61"/>
                  </a:cxn>
                </a:cxnLst>
                <a:rect l="0" t="0" r="r" b="b"/>
                <a:pathLst>
                  <a:path w="127" h="125">
                    <a:moveTo>
                      <a:pt x="127" y="61"/>
                    </a:moveTo>
                    <a:lnTo>
                      <a:pt x="125" y="75"/>
                    </a:lnTo>
                    <a:lnTo>
                      <a:pt x="123" y="87"/>
                    </a:lnTo>
                    <a:lnTo>
                      <a:pt x="116" y="97"/>
                    </a:lnTo>
                    <a:lnTo>
                      <a:pt x="108" y="106"/>
                    </a:lnTo>
                    <a:lnTo>
                      <a:pt x="99" y="114"/>
                    </a:lnTo>
                    <a:lnTo>
                      <a:pt x="88" y="120"/>
                    </a:lnTo>
                    <a:lnTo>
                      <a:pt x="77" y="122"/>
                    </a:lnTo>
                    <a:lnTo>
                      <a:pt x="63" y="125"/>
                    </a:lnTo>
                    <a:lnTo>
                      <a:pt x="50" y="122"/>
                    </a:lnTo>
                    <a:lnTo>
                      <a:pt x="39" y="120"/>
                    </a:lnTo>
                    <a:lnTo>
                      <a:pt x="28" y="114"/>
                    </a:lnTo>
                    <a:lnTo>
                      <a:pt x="19" y="106"/>
                    </a:lnTo>
                    <a:lnTo>
                      <a:pt x="11" y="97"/>
                    </a:lnTo>
                    <a:lnTo>
                      <a:pt x="5" y="87"/>
                    </a:lnTo>
                    <a:lnTo>
                      <a:pt x="3" y="75"/>
                    </a:lnTo>
                    <a:lnTo>
                      <a:pt x="0" y="61"/>
                    </a:lnTo>
                    <a:lnTo>
                      <a:pt x="3" y="49"/>
                    </a:lnTo>
                    <a:lnTo>
                      <a:pt x="5" y="38"/>
                    </a:lnTo>
                    <a:lnTo>
                      <a:pt x="11" y="28"/>
                    </a:lnTo>
                    <a:lnTo>
                      <a:pt x="19" y="18"/>
                    </a:lnTo>
                    <a:lnTo>
                      <a:pt x="28" y="11"/>
                    </a:lnTo>
                    <a:lnTo>
                      <a:pt x="39" y="4"/>
                    </a:lnTo>
                    <a:lnTo>
                      <a:pt x="50" y="1"/>
                    </a:lnTo>
                    <a:lnTo>
                      <a:pt x="63" y="0"/>
                    </a:lnTo>
                    <a:lnTo>
                      <a:pt x="77" y="1"/>
                    </a:lnTo>
                    <a:lnTo>
                      <a:pt x="88" y="4"/>
                    </a:lnTo>
                    <a:lnTo>
                      <a:pt x="99" y="11"/>
                    </a:lnTo>
                    <a:lnTo>
                      <a:pt x="108" y="18"/>
                    </a:lnTo>
                    <a:lnTo>
                      <a:pt x="116" y="28"/>
                    </a:lnTo>
                    <a:lnTo>
                      <a:pt x="123" y="38"/>
                    </a:lnTo>
                    <a:lnTo>
                      <a:pt x="125" y="49"/>
                    </a:lnTo>
                    <a:lnTo>
                      <a:pt x="127" y="61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74" name="Freeform 429">
                <a:extLst>
                  <a:ext uri="{FF2B5EF4-FFF2-40B4-BE49-F238E27FC236}">
                    <a16:creationId xmlns:a16="http://schemas.microsoft.com/office/drawing/2014/main" id="{266C4890-27F1-7D4B-8787-717AC7BCB7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5124" y="1064504"/>
                <a:ext cx="67331" cy="50499"/>
              </a:xfrm>
              <a:custGeom>
                <a:avLst/>
                <a:gdLst/>
                <a:ahLst/>
                <a:cxnLst>
                  <a:cxn ang="0">
                    <a:pos x="26" y="0"/>
                  </a:cxn>
                  <a:cxn ang="0">
                    <a:pos x="180" y="90"/>
                  </a:cxn>
                  <a:cxn ang="0">
                    <a:pos x="155" y="134"/>
                  </a:cxn>
                  <a:cxn ang="0">
                    <a:pos x="0" y="45"/>
                  </a:cxn>
                  <a:cxn ang="0">
                    <a:pos x="26" y="0"/>
                  </a:cxn>
                </a:cxnLst>
                <a:rect l="0" t="0" r="r" b="b"/>
                <a:pathLst>
                  <a:path w="180" h="134">
                    <a:moveTo>
                      <a:pt x="26" y="0"/>
                    </a:moveTo>
                    <a:lnTo>
                      <a:pt x="180" y="90"/>
                    </a:lnTo>
                    <a:lnTo>
                      <a:pt x="155" y="134"/>
                    </a:lnTo>
                    <a:lnTo>
                      <a:pt x="0" y="45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75" name="Freeform 430">
                <a:extLst>
                  <a:ext uri="{FF2B5EF4-FFF2-40B4-BE49-F238E27FC236}">
                    <a16:creationId xmlns:a16="http://schemas.microsoft.com/office/drawing/2014/main" id="{77A7D42F-7FB1-5246-8A88-D7E80276CD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2255" y="1088071"/>
                <a:ext cx="47131" cy="47131"/>
              </a:xfrm>
              <a:custGeom>
                <a:avLst/>
                <a:gdLst/>
                <a:ahLst/>
                <a:cxnLst>
                  <a:cxn ang="0">
                    <a:pos x="117" y="96"/>
                  </a:cxn>
                  <a:cxn ang="0">
                    <a:pos x="111" y="106"/>
                  </a:cxn>
                  <a:cxn ang="0">
                    <a:pos x="103" y="114"/>
                  </a:cxn>
                  <a:cxn ang="0">
                    <a:pos x="91" y="120"/>
                  </a:cxn>
                  <a:cxn ang="0">
                    <a:pos x="79" y="125"/>
                  </a:cxn>
                  <a:cxn ang="0">
                    <a:pos x="68" y="126"/>
                  </a:cxn>
                  <a:cxn ang="0">
                    <a:pos x="55" y="126"/>
                  </a:cxn>
                  <a:cxn ang="0">
                    <a:pos x="42" y="125"/>
                  </a:cxn>
                  <a:cxn ang="0">
                    <a:pos x="32" y="119"/>
                  </a:cxn>
                  <a:cxn ang="0">
                    <a:pos x="20" y="111"/>
                  </a:cxn>
                  <a:cxn ang="0">
                    <a:pos x="13" y="102"/>
                  </a:cxn>
                  <a:cxn ang="0">
                    <a:pos x="7" y="92"/>
                  </a:cxn>
                  <a:cxn ang="0">
                    <a:pos x="1" y="80"/>
                  </a:cxn>
                  <a:cxn ang="0">
                    <a:pos x="0" y="68"/>
                  </a:cxn>
                  <a:cxn ang="0">
                    <a:pos x="0" y="56"/>
                  </a:cxn>
                  <a:cxn ang="0">
                    <a:pos x="3" y="44"/>
                  </a:cxn>
                  <a:cxn ang="0">
                    <a:pos x="8" y="33"/>
                  </a:cxn>
                  <a:cxn ang="0">
                    <a:pos x="16" y="22"/>
                  </a:cxn>
                  <a:cxn ang="0">
                    <a:pos x="26" y="12"/>
                  </a:cxn>
                  <a:cxn ang="0">
                    <a:pos x="34" y="6"/>
                  </a:cxn>
                  <a:cxn ang="0">
                    <a:pos x="47" y="4"/>
                  </a:cxn>
                  <a:cxn ang="0">
                    <a:pos x="57" y="0"/>
                  </a:cxn>
                  <a:cxn ang="0">
                    <a:pos x="70" y="2"/>
                  </a:cxn>
                  <a:cxn ang="0">
                    <a:pos x="84" y="4"/>
                  </a:cxn>
                  <a:cxn ang="0">
                    <a:pos x="96" y="10"/>
                  </a:cxn>
                  <a:cxn ang="0">
                    <a:pos x="105" y="17"/>
                  </a:cxn>
                  <a:cxn ang="0">
                    <a:pos x="114" y="25"/>
                  </a:cxn>
                  <a:cxn ang="0">
                    <a:pos x="120" y="36"/>
                  </a:cxn>
                  <a:cxn ang="0">
                    <a:pos x="126" y="47"/>
                  </a:cxn>
                  <a:cxn ang="0">
                    <a:pos x="127" y="60"/>
                  </a:cxn>
                  <a:cxn ang="0">
                    <a:pos x="127" y="72"/>
                  </a:cxn>
                  <a:cxn ang="0">
                    <a:pos x="124" y="85"/>
                  </a:cxn>
                  <a:cxn ang="0">
                    <a:pos x="117" y="96"/>
                  </a:cxn>
                </a:cxnLst>
                <a:rect l="0" t="0" r="r" b="b"/>
                <a:pathLst>
                  <a:path w="127" h="126">
                    <a:moveTo>
                      <a:pt x="117" y="96"/>
                    </a:moveTo>
                    <a:lnTo>
                      <a:pt x="111" y="106"/>
                    </a:lnTo>
                    <a:lnTo>
                      <a:pt x="103" y="114"/>
                    </a:lnTo>
                    <a:lnTo>
                      <a:pt x="91" y="120"/>
                    </a:lnTo>
                    <a:lnTo>
                      <a:pt x="79" y="125"/>
                    </a:lnTo>
                    <a:lnTo>
                      <a:pt x="68" y="126"/>
                    </a:lnTo>
                    <a:lnTo>
                      <a:pt x="55" y="126"/>
                    </a:lnTo>
                    <a:lnTo>
                      <a:pt x="42" y="125"/>
                    </a:lnTo>
                    <a:lnTo>
                      <a:pt x="32" y="119"/>
                    </a:lnTo>
                    <a:lnTo>
                      <a:pt x="20" y="111"/>
                    </a:lnTo>
                    <a:lnTo>
                      <a:pt x="13" y="102"/>
                    </a:lnTo>
                    <a:lnTo>
                      <a:pt x="7" y="92"/>
                    </a:lnTo>
                    <a:lnTo>
                      <a:pt x="1" y="80"/>
                    </a:lnTo>
                    <a:lnTo>
                      <a:pt x="0" y="68"/>
                    </a:lnTo>
                    <a:lnTo>
                      <a:pt x="0" y="56"/>
                    </a:lnTo>
                    <a:lnTo>
                      <a:pt x="3" y="44"/>
                    </a:lnTo>
                    <a:lnTo>
                      <a:pt x="8" y="33"/>
                    </a:lnTo>
                    <a:lnTo>
                      <a:pt x="16" y="22"/>
                    </a:lnTo>
                    <a:lnTo>
                      <a:pt x="26" y="12"/>
                    </a:lnTo>
                    <a:lnTo>
                      <a:pt x="34" y="6"/>
                    </a:lnTo>
                    <a:lnTo>
                      <a:pt x="47" y="4"/>
                    </a:lnTo>
                    <a:lnTo>
                      <a:pt x="57" y="0"/>
                    </a:lnTo>
                    <a:lnTo>
                      <a:pt x="70" y="2"/>
                    </a:lnTo>
                    <a:lnTo>
                      <a:pt x="84" y="4"/>
                    </a:lnTo>
                    <a:lnTo>
                      <a:pt x="96" y="10"/>
                    </a:lnTo>
                    <a:lnTo>
                      <a:pt x="105" y="17"/>
                    </a:lnTo>
                    <a:lnTo>
                      <a:pt x="114" y="25"/>
                    </a:lnTo>
                    <a:lnTo>
                      <a:pt x="120" y="36"/>
                    </a:lnTo>
                    <a:lnTo>
                      <a:pt x="126" y="47"/>
                    </a:lnTo>
                    <a:lnTo>
                      <a:pt x="127" y="60"/>
                    </a:lnTo>
                    <a:lnTo>
                      <a:pt x="127" y="72"/>
                    </a:lnTo>
                    <a:lnTo>
                      <a:pt x="124" y="85"/>
                    </a:lnTo>
                    <a:lnTo>
                      <a:pt x="117" y="96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76" name="Freeform 431">
                <a:extLst>
                  <a:ext uri="{FF2B5EF4-FFF2-40B4-BE49-F238E27FC236}">
                    <a16:creationId xmlns:a16="http://schemas.microsoft.com/office/drawing/2014/main" id="{315ECE30-CD1D-ED42-8FCD-C2EDDDB9A1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7892" y="1125102"/>
                <a:ext cx="47131" cy="67331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134" y="156"/>
                  </a:cxn>
                  <a:cxn ang="0">
                    <a:pos x="90" y="181"/>
                  </a:cxn>
                  <a:cxn ang="0">
                    <a:pos x="0" y="26"/>
                  </a:cxn>
                  <a:cxn ang="0">
                    <a:pos x="44" y="0"/>
                  </a:cxn>
                </a:cxnLst>
                <a:rect l="0" t="0" r="r" b="b"/>
                <a:pathLst>
                  <a:path w="134" h="181">
                    <a:moveTo>
                      <a:pt x="44" y="0"/>
                    </a:moveTo>
                    <a:lnTo>
                      <a:pt x="134" y="156"/>
                    </a:lnTo>
                    <a:lnTo>
                      <a:pt x="90" y="181"/>
                    </a:lnTo>
                    <a:lnTo>
                      <a:pt x="0" y="26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77" name="Freeform 432">
                <a:extLst>
                  <a:ext uri="{FF2B5EF4-FFF2-40B4-BE49-F238E27FC236}">
                    <a16:creationId xmlns:a16="http://schemas.microsoft.com/office/drawing/2014/main" id="{5B43A426-9074-5B4E-8BE8-271688A2C9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091" y="1172233"/>
                <a:ext cx="47131" cy="47131"/>
              </a:xfrm>
              <a:custGeom>
                <a:avLst/>
                <a:gdLst/>
                <a:ahLst/>
                <a:cxnLst>
                  <a:cxn ang="0">
                    <a:pos x="96" y="118"/>
                  </a:cxn>
                  <a:cxn ang="0">
                    <a:pos x="84" y="125"/>
                  </a:cxn>
                  <a:cxn ang="0">
                    <a:pos x="71" y="127"/>
                  </a:cxn>
                  <a:cxn ang="0">
                    <a:pos x="59" y="127"/>
                  </a:cxn>
                  <a:cxn ang="0">
                    <a:pos x="46" y="126"/>
                  </a:cxn>
                  <a:cxn ang="0">
                    <a:pos x="35" y="120"/>
                  </a:cxn>
                  <a:cxn ang="0">
                    <a:pos x="25" y="114"/>
                  </a:cxn>
                  <a:cxn ang="0">
                    <a:pos x="16" y="106"/>
                  </a:cxn>
                  <a:cxn ang="0">
                    <a:pos x="9" y="96"/>
                  </a:cxn>
                  <a:cxn ang="0">
                    <a:pos x="3" y="83"/>
                  </a:cxn>
                  <a:cxn ang="0">
                    <a:pos x="1" y="71"/>
                  </a:cxn>
                  <a:cxn ang="0">
                    <a:pos x="0" y="58"/>
                  </a:cxn>
                  <a:cxn ang="0">
                    <a:pos x="3" y="48"/>
                  </a:cxn>
                  <a:cxn ang="0">
                    <a:pos x="6" y="35"/>
                  </a:cxn>
                  <a:cxn ang="0">
                    <a:pos x="12" y="26"/>
                  </a:cxn>
                  <a:cxn ang="0">
                    <a:pos x="21" y="16"/>
                  </a:cxn>
                  <a:cxn ang="0">
                    <a:pos x="32" y="9"/>
                  </a:cxn>
                  <a:cxn ang="0">
                    <a:pos x="44" y="3"/>
                  </a:cxn>
                  <a:cxn ang="0">
                    <a:pos x="55" y="0"/>
                  </a:cxn>
                  <a:cxn ang="0">
                    <a:pos x="68" y="0"/>
                  </a:cxn>
                  <a:cxn ang="0">
                    <a:pos x="79" y="2"/>
                  </a:cxn>
                  <a:cxn ang="0">
                    <a:pos x="91" y="7"/>
                  </a:cxn>
                  <a:cxn ang="0">
                    <a:pos x="102" y="13"/>
                  </a:cxn>
                  <a:cxn ang="0">
                    <a:pos x="110" y="21"/>
                  </a:cxn>
                  <a:cxn ang="0">
                    <a:pos x="119" y="32"/>
                  </a:cxn>
                  <a:cxn ang="0">
                    <a:pos x="124" y="42"/>
                  </a:cxn>
                  <a:cxn ang="0">
                    <a:pos x="126" y="55"/>
                  </a:cxn>
                  <a:cxn ang="0">
                    <a:pos x="126" y="68"/>
                  </a:cxn>
                  <a:cxn ang="0">
                    <a:pos x="124" y="79"/>
                  </a:cxn>
                  <a:cxn ang="0">
                    <a:pos x="120" y="92"/>
                  </a:cxn>
                  <a:cxn ang="0">
                    <a:pos x="114" y="102"/>
                  </a:cxn>
                  <a:cxn ang="0">
                    <a:pos x="106" y="112"/>
                  </a:cxn>
                  <a:cxn ang="0">
                    <a:pos x="96" y="118"/>
                  </a:cxn>
                </a:cxnLst>
                <a:rect l="0" t="0" r="r" b="b"/>
                <a:pathLst>
                  <a:path w="126" h="127">
                    <a:moveTo>
                      <a:pt x="96" y="118"/>
                    </a:moveTo>
                    <a:lnTo>
                      <a:pt x="84" y="125"/>
                    </a:lnTo>
                    <a:lnTo>
                      <a:pt x="71" y="127"/>
                    </a:lnTo>
                    <a:lnTo>
                      <a:pt x="59" y="127"/>
                    </a:lnTo>
                    <a:lnTo>
                      <a:pt x="46" y="126"/>
                    </a:lnTo>
                    <a:lnTo>
                      <a:pt x="35" y="120"/>
                    </a:lnTo>
                    <a:lnTo>
                      <a:pt x="25" y="114"/>
                    </a:lnTo>
                    <a:lnTo>
                      <a:pt x="16" y="106"/>
                    </a:lnTo>
                    <a:lnTo>
                      <a:pt x="9" y="96"/>
                    </a:lnTo>
                    <a:lnTo>
                      <a:pt x="3" y="83"/>
                    </a:lnTo>
                    <a:lnTo>
                      <a:pt x="1" y="71"/>
                    </a:lnTo>
                    <a:lnTo>
                      <a:pt x="0" y="58"/>
                    </a:lnTo>
                    <a:lnTo>
                      <a:pt x="3" y="48"/>
                    </a:lnTo>
                    <a:lnTo>
                      <a:pt x="6" y="35"/>
                    </a:lnTo>
                    <a:lnTo>
                      <a:pt x="12" y="26"/>
                    </a:lnTo>
                    <a:lnTo>
                      <a:pt x="21" y="16"/>
                    </a:lnTo>
                    <a:lnTo>
                      <a:pt x="32" y="9"/>
                    </a:lnTo>
                    <a:lnTo>
                      <a:pt x="44" y="3"/>
                    </a:lnTo>
                    <a:lnTo>
                      <a:pt x="55" y="0"/>
                    </a:lnTo>
                    <a:lnTo>
                      <a:pt x="68" y="0"/>
                    </a:lnTo>
                    <a:lnTo>
                      <a:pt x="79" y="2"/>
                    </a:lnTo>
                    <a:lnTo>
                      <a:pt x="91" y="7"/>
                    </a:lnTo>
                    <a:lnTo>
                      <a:pt x="102" y="13"/>
                    </a:lnTo>
                    <a:lnTo>
                      <a:pt x="110" y="21"/>
                    </a:lnTo>
                    <a:lnTo>
                      <a:pt x="119" y="32"/>
                    </a:lnTo>
                    <a:lnTo>
                      <a:pt x="124" y="42"/>
                    </a:lnTo>
                    <a:lnTo>
                      <a:pt x="126" y="55"/>
                    </a:lnTo>
                    <a:lnTo>
                      <a:pt x="126" y="68"/>
                    </a:lnTo>
                    <a:lnTo>
                      <a:pt x="124" y="79"/>
                    </a:lnTo>
                    <a:lnTo>
                      <a:pt x="120" y="92"/>
                    </a:lnTo>
                    <a:lnTo>
                      <a:pt x="114" y="102"/>
                    </a:lnTo>
                    <a:lnTo>
                      <a:pt x="106" y="112"/>
                    </a:lnTo>
                    <a:lnTo>
                      <a:pt x="96" y="118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78" name="Rectangle 433">
                <a:extLst>
                  <a:ext uri="{FF2B5EF4-FFF2-40B4-BE49-F238E27FC236}">
                    <a16:creationId xmlns:a16="http://schemas.microsoft.com/office/drawing/2014/main" id="{4FC079FD-4F1D-474A-8E48-CE136C54F3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87095" y="1148668"/>
                <a:ext cx="20199" cy="70698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79" name="Freeform 434">
                <a:extLst>
                  <a:ext uri="{FF2B5EF4-FFF2-40B4-BE49-F238E27FC236}">
                    <a16:creationId xmlns:a16="http://schemas.microsoft.com/office/drawing/2014/main" id="{85A5B527-081F-3C4C-A115-6F4974D2CF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629" y="1202533"/>
                <a:ext cx="47131" cy="47131"/>
              </a:xfrm>
              <a:custGeom>
                <a:avLst/>
                <a:gdLst/>
                <a:ahLst/>
                <a:cxnLst>
                  <a:cxn ang="0">
                    <a:pos x="63" y="127"/>
                  </a:cxn>
                  <a:cxn ang="0">
                    <a:pos x="48" y="126"/>
                  </a:cxn>
                  <a:cxn ang="0">
                    <a:pos x="38" y="123"/>
                  </a:cxn>
                  <a:cxn ang="0">
                    <a:pos x="27" y="116"/>
                  </a:cxn>
                  <a:cxn ang="0">
                    <a:pos x="19" y="108"/>
                  </a:cxn>
                  <a:cxn ang="0">
                    <a:pos x="10" y="99"/>
                  </a:cxn>
                  <a:cxn ang="0">
                    <a:pos x="4" y="88"/>
                  </a:cxn>
                  <a:cxn ang="0">
                    <a:pos x="2" y="77"/>
                  </a:cxn>
                  <a:cxn ang="0">
                    <a:pos x="0" y="63"/>
                  </a:cxn>
                  <a:cxn ang="0">
                    <a:pos x="2" y="50"/>
                  </a:cxn>
                  <a:cxn ang="0">
                    <a:pos x="4" y="39"/>
                  </a:cxn>
                  <a:cxn ang="0">
                    <a:pos x="10" y="29"/>
                  </a:cxn>
                  <a:cxn ang="0">
                    <a:pos x="19" y="19"/>
                  </a:cxn>
                  <a:cxn ang="0">
                    <a:pos x="27" y="11"/>
                  </a:cxn>
                  <a:cxn ang="0">
                    <a:pos x="38" y="5"/>
                  </a:cxn>
                  <a:cxn ang="0">
                    <a:pos x="48" y="2"/>
                  </a:cxn>
                  <a:cxn ang="0">
                    <a:pos x="61" y="0"/>
                  </a:cxn>
                  <a:cxn ang="0">
                    <a:pos x="76" y="2"/>
                  </a:cxn>
                  <a:cxn ang="0">
                    <a:pos x="86" y="5"/>
                  </a:cxn>
                  <a:cxn ang="0">
                    <a:pos x="97" y="11"/>
                  </a:cxn>
                  <a:cxn ang="0">
                    <a:pos x="106" y="19"/>
                  </a:cxn>
                  <a:cxn ang="0">
                    <a:pos x="114" y="29"/>
                  </a:cxn>
                  <a:cxn ang="0">
                    <a:pos x="120" y="39"/>
                  </a:cxn>
                  <a:cxn ang="0">
                    <a:pos x="123" y="50"/>
                  </a:cxn>
                  <a:cxn ang="0">
                    <a:pos x="124" y="63"/>
                  </a:cxn>
                  <a:cxn ang="0">
                    <a:pos x="123" y="77"/>
                  </a:cxn>
                  <a:cxn ang="0">
                    <a:pos x="120" y="88"/>
                  </a:cxn>
                  <a:cxn ang="0">
                    <a:pos x="114" y="99"/>
                  </a:cxn>
                  <a:cxn ang="0">
                    <a:pos x="106" y="108"/>
                  </a:cxn>
                  <a:cxn ang="0">
                    <a:pos x="97" y="116"/>
                  </a:cxn>
                  <a:cxn ang="0">
                    <a:pos x="86" y="123"/>
                  </a:cxn>
                  <a:cxn ang="0">
                    <a:pos x="76" y="126"/>
                  </a:cxn>
                  <a:cxn ang="0">
                    <a:pos x="63" y="127"/>
                  </a:cxn>
                </a:cxnLst>
                <a:rect l="0" t="0" r="r" b="b"/>
                <a:pathLst>
                  <a:path w="124" h="127">
                    <a:moveTo>
                      <a:pt x="63" y="127"/>
                    </a:moveTo>
                    <a:lnTo>
                      <a:pt x="48" y="126"/>
                    </a:lnTo>
                    <a:lnTo>
                      <a:pt x="38" y="123"/>
                    </a:lnTo>
                    <a:lnTo>
                      <a:pt x="27" y="116"/>
                    </a:lnTo>
                    <a:lnTo>
                      <a:pt x="19" y="108"/>
                    </a:lnTo>
                    <a:lnTo>
                      <a:pt x="10" y="99"/>
                    </a:lnTo>
                    <a:lnTo>
                      <a:pt x="4" y="88"/>
                    </a:lnTo>
                    <a:lnTo>
                      <a:pt x="2" y="77"/>
                    </a:lnTo>
                    <a:lnTo>
                      <a:pt x="0" y="63"/>
                    </a:lnTo>
                    <a:lnTo>
                      <a:pt x="2" y="50"/>
                    </a:lnTo>
                    <a:lnTo>
                      <a:pt x="4" y="39"/>
                    </a:lnTo>
                    <a:lnTo>
                      <a:pt x="10" y="29"/>
                    </a:lnTo>
                    <a:lnTo>
                      <a:pt x="19" y="19"/>
                    </a:lnTo>
                    <a:lnTo>
                      <a:pt x="27" y="11"/>
                    </a:lnTo>
                    <a:lnTo>
                      <a:pt x="38" y="5"/>
                    </a:lnTo>
                    <a:lnTo>
                      <a:pt x="48" y="2"/>
                    </a:lnTo>
                    <a:lnTo>
                      <a:pt x="61" y="0"/>
                    </a:lnTo>
                    <a:lnTo>
                      <a:pt x="76" y="2"/>
                    </a:lnTo>
                    <a:lnTo>
                      <a:pt x="86" y="5"/>
                    </a:lnTo>
                    <a:lnTo>
                      <a:pt x="97" y="11"/>
                    </a:lnTo>
                    <a:lnTo>
                      <a:pt x="106" y="19"/>
                    </a:lnTo>
                    <a:lnTo>
                      <a:pt x="114" y="29"/>
                    </a:lnTo>
                    <a:lnTo>
                      <a:pt x="120" y="39"/>
                    </a:lnTo>
                    <a:lnTo>
                      <a:pt x="123" y="50"/>
                    </a:lnTo>
                    <a:lnTo>
                      <a:pt x="124" y="63"/>
                    </a:lnTo>
                    <a:lnTo>
                      <a:pt x="123" y="77"/>
                    </a:lnTo>
                    <a:lnTo>
                      <a:pt x="120" y="88"/>
                    </a:lnTo>
                    <a:lnTo>
                      <a:pt x="114" y="99"/>
                    </a:lnTo>
                    <a:lnTo>
                      <a:pt x="106" y="108"/>
                    </a:lnTo>
                    <a:lnTo>
                      <a:pt x="97" y="116"/>
                    </a:lnTo>
                    <a:lnTo>
                      <a:pt x="86" y="123"/>
                    </a:lnTo>
                    <a:lnTo>
                      <a:pt x="76" y="126"/>
                    </a:lnTo>
                    <a:lnTo>
                      <a:pt x="63" y="127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80" name="Freeform 435">
                <a:extLst>
                  <a:ext uri="{FF2B5EF4-FFF2-40B4-BE49-F238E27FC236}">
                    <a16:creationId xmlns:a16="http://schemas.microsoft.com/office/drawing/2014/main" id="{F0C20EBA-F162-9242-8806-592548EBA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9366" y="1125102"/>
                <a:ext cx="50499" cy="67331"/>
              </a:xfrm>
              <a:custGeom>
                <a:avLst/>
                <a:gdLst/>
                <a:ahLst/>
                <a:cxnLst>
                  <a:cxn ang="0">
                    <a:pos x="135" y="26"/>
                  </a:cxn>
                  <a:cxn ang="0">
                    <a:pos x="43" y="181"/>
                  </a:cxn>
                  <a:cxn ang="0">
                    <a:pos x="0" y="156"/>
                  </a:cxn>
                  <a:cxn ang="0">
                    <a:pos x="89" y="0"/>
                  </a:cxn>
                  <a:cxn ang="0">
                    <a:pos x="135" y="26"/>
                  </a:cxn>
                </a:cxnLst>
                <a:rect l="0" t="0" r="r" b="b"/>
                <a:pathLst>
                  <a:path w="135" h="181">
                    <a:moveTo>
                      <a:pt x="135" y="26"/>
                    </a:moveTo>
                    <a:lnTo>
                      <a:pt x="43" y="181"/>
                    </a:lnTo>
                    <a:lnTo>
                      <a:pt x="0" y="156"/>
                    </a:lnTo>
                    <a:lnTo>
                      <a:pt x="89" y="0"/>
                    </a:lnTo>
                    <a:lnTo>
                      <a:pt x="135" y="26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81" name="Freeform 436">
                <a:extLst>
                  <a:ext uri="{FF2B5EF4-FFF2-40B4-BE49-F238E27FC236}">
                    <a16:creationId xmlns:a16="http://schemas.microsoft.com/office/drawing/2014/main" id="{4EE6701B-C8DF-B64E-A81F-4C74B4F527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9167" y="1172233"/>
                <a:ext cx="50499" cy="47131"/>
              </a:xfrm>
              <a:custGeom>
                <a:avLst/>
                <a:gdLst/>
                <a:ahLst/>
                <a:cxnLst>
                  <a:cxn ang="0">
                    <a:pos x="32" y="118"/>
                  </a:cxn>
                  <a:cxn ang="0">
                    <a:pos x="20" y="112"/>
                  </a:cxn>
                  <a:cxn ang="0">
                    <a:pos x="13" y="102"/>
                  </a:cxn>
                  <a:cxn ang="0">
                    <a:pos x="6" y="92"/>
                  </a:cxn>
                  <a:cxn ang="0">
                    <a:pos x="2" y="79"/>
                  </a:cxn>
                  <a:cxn ang="0">
                    <a:pos x="0" y="68"/>
                  </a:cxn>
                  <a:cxn ang="0">
                    <a:pos x="0" y="55"/>
                  </a:cxn>
                  <a:cxn ang="0">
                    <a:pos x="2" y="42"/>
                  </a:cxn>
                  <a:cxn ang="0">
                    <a:pos x="8" y="32"/>
                  </a:cxn>
                  <a:cxn ang="0">
                    <a:pos x="16" y="21"/>
                  </a:cxn>
                  <a:cxn ang="0">
                    <a:pos x="25" y="13"/>
                  </a:cxn>
                  <a:cxn ang="0">
                    <a:pos x="35" y="7"/>
                  </a:cxn>
                  <a:cxn ang="0">
                    <a:pos x="48" y="2"/>
                  </a:cxn>
                  <a:cxn ang="0">
                    <a:pos x="58" y="0"/>
                  </a:cxn>
                  <a:cxn ang="0">
                    <a:pos x="71" y="0"/>
                  </a:cxn>
                  <a:cxn ang="0">
                    <a:pos x="83" y="3"/>
                  </a:cxn>
                  <a:cxn ang="0">
                    <a:pos x="94" y="9"/>
                  </a:cxn>
                  <a:cxn ang="0">
                    <a:pos x="106" y="16"/>
                  </a:cxn>
                  <a:cxn ang="0">
                    <a:pos x="115" y="26"/>
                  </a:cxn>
                  <a:cxn ang="0">
                    <a:pos x="121" y="35"/>
                  </a:cxn>
                  <a:cxn ang="0">
                    <a:pos x="124" y="48"/>
                  </a:cxn>
                  <a:cxn ang="0">
                    <a:pos x="128" y="58"/>
                  </a:cxn>
                  <a:cxn ang="0">
                    <a:pos x="126" y="71"/>
                  </a:cxn>
                  <a:cxn ang="0">
                    <a:pos x="124" y="83"/>
                  </a:cxn>
                  <a:cxn ang="0">
                    <a:pos x="117" y="96"/>
                  </a:cxn>
                  <a:cxn ang="0">
                    <a:pos x="110" y="106"/>
                  </a:cxn>
                  <a:cxn ang="0">
                    <a:pos x="102" y="114"/>
                  </a:cxn>
                  <a:cxn ang="0">
                    <a:pos x="91" y="120"/>
                  </a:cxn>
                  <a:cxn ang="0">
                    <a:pos x="80" y="126"/>
                  </a:cxn>
                  <a:cxn ang="0">
                    <a:pos x="68" y="127"/>
                  </a:cxn>
                  <a:cxn ang="0">
                    <a:pos x="55" y="127"/>
                  </a:cxn>
                  <a:cxn ang="0">
                    <a:pos x="42" y="125"/>
                  </a:cxn>
                  <a:cxn ang="0">
                    <a:pos x="32" y="118"/>
                  </a:cxn>
                </a:cxnLst>
                <a:rect l="0" t="0" r="r" b="b"/>
                <a:pathLst>
                  <a:path w="128" h="127">
                    <a:moveTo>
                      <a:pt x="32" y="118"/>
                    </a:moveTo>
                    <a:lnTo>
                      <a:pt x="20" y="112"/>
                    </a:lnTo>
                    <a:lnTo>
                      <a:pt x="13" y="102"/>
                    </a:lnTo>
                    <a:lnTo>
                      <a:pt x="6" y="92"/>
                    </a:lnTo>
                    <a:lnTo>
                      <a:pt x="2" y="79"/>
                    </a:lnTo>
                    <a:lnTo>
                      <a:pt x="0" y="68"/>
                    </a:lnTo>
                    <a:lnTo>
                      <a:pt x="0" y="55"/>
                    </a:lnTo>
                    <a:lnTo>
                      <a:pt x="2" y="42"/>
                    </a:lnTo>
                    <a:lnTo>
                      <a:pt x="8" y="32"/>
                    </a:lnTo>
                    <a:lnTo>
                      <a:pt x="16" y="21"/>
                    </a:lnTo>
                    <a:lnTo>
                      <a:pt x="25" y="13"/>
                    </a:lnTo>
                    <a:lnTo>
                      <a:pt x="35" y="7"/>
                    </a:lnTo>
                    <a:lnTo>
                      <a:pt x="48" y="2"/>
                    </a:lnTo>
                    <a:lnTo>
                      <a:pt x="58" y="0"/>
                    </a:lnTo>
                    <a:lnTo>
                      <a:pt x="71" y="0"/>
                    </a:lnTo>
                    <a:lnTo>
                      <a:pt x="83" y="3"/>
                    </a:lnTo>
                    <a:lnTo>
                      <a:pt x="94" y="9"/>
                    </a:lnTo>
                    <a:lnTo>
                      <a:pt x="106" y="16"/>
                    </a:lnTo>
                    <a:lnTo>
                      <a:pt x="115" y="26"/>
                    </a:lnTo>
                    <a:lnTo>
                      <a:pt x="121" y="35"/>
                    </a:lnTo>
                    <a:lnTo>
                      <a:pt x="124" y="48"/>
                    </a:lnTo>
                    <a:lnTo>
                      <a:pt x="128" y="58"/>
                    </a:lnTo>
                    <a:lnTo>
                      <a:pt x="126" y="71"/>
                    </a:lnTo>
                    <a:lnTo>
                      <a:pt x="124" y="83"/>
                    </a:lnTo>
                    <a:lnTo>
                      <a:pt x="117" y="96"/>
                    </a:lnTo>
                    <a:lnTo>
                      <a:pt x="110" y="106"/>
                    </a:lnTo>
                    <a:lnTo>
                      <a:pt x="102" y="114"/>
                    </a:lnTo>
                    <a:lnTo>
                      <a:pt x="91" y="120"/>
                    </a:lnTo>
                    <a:lnTo>
                      <a:pt x="80" y="126"/>
                    </a:lnTo>
                    <a:lnTo>
                      <a:pt x="68" y="127"/>
                    </a:lnTo>
                    <a:lnTo>
                      <a:pt x="55" y="127"/>
                    </a:lnTo>
                    <a:lnTo>
                      <a:pt x="42" y="125"/>
                    </a:lnTo>
                    <a:lnTo>
                      <a:pt x="32" y="118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82" name="Freeform 437">
                <a:extLst>
                  <a:ext uri="{FF2B5EF4-FFF2-40B4-BE49-F238E27FC236}">
                    <a16:creationId xmlns:a16="http://schemas.microsoft.com/office/drawing/2014/main" id="{F3250EAD-5FE6-E740-889A-9C86B1B703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937" y="1064504"/>
                <a:ext cx="67331" cy="50499"/>
              </a:xfrm>
              <a:custGeom>
                <a:avLst/>
                <a:gdLst/>
                <a:ahLst/>
                <a:cxnLst>
                  <a:cxn ang="0">
                    <a:pos x="180" y="45"/>
                  </a:cxn>
                  <a:cxn ang="0">
                    <a:pos x="25" y="134"/>
                  </a:cxn>
                  <a:cxn ang="0">
                    <a:pos x="0" y="90"/>
                  </a:cxn>
                  <a:cxn ang="0">
                    <a:pos x="155" y="0"/>
                  </a:cxn>
                  <a:cxn ang="0">
                    <a:pos x="180" y="45"/>
                  </a:cxn>
                </a:cxnLst>
                <a:rect l="0" t="0" r="r" b="b"/>
                <a:pathLst>
                  <a:path w="180" h="134">
                    <a:moveTo>
                      <a:pt x="180" y="45"/>
                    </a:moveTo>
                    <a:lnTo>
                      <a:pt x="25" y="134"/>
                    </a:lnTo>
                    <a:lnTo>
                      <a:pt x="0" y="90"/>
                    </a:lnTo>
                    <a:lnTo>
                      <a:pt x="155" y="0"/>
                    </a:lnTo>
                    <a:lnTo>
                      <a:pt x="180" y="45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83" name="Freeform 438">
                <a:extLst>
                  <a:ext uri="{FF2B5EF4-FFF2-40B4-BE49-F238E27FC236}">
                    <a16:creationId xmlns:a16="http://schemas.microsoft.com/office/drawing/2014/main" id="{EA1217A6-2F1F-284E-A0BA-593CDD7246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5005" y="1088071"/>
                <a:ext cx="50499" cy="47131"/>
              </a:xfrm>
              <a:custGeom>
                <a:avLst/>
                <a:gdLst/>
                <a:ahLst/>
                <a:cxnLst>
                  <a:cxn ang="0">
                    <a:pos x="10" y="96"/>
                  </a:cxn>
                  <a:cxn ang="0">
                    <a:pos x="4" y="85"/>
                  </a:cxn>
                  <a:cxn ang="0">
                    <a:pos x="0" y="72"/>
                  </a:cxn>
                  <a:cxn ang="0">
                    <a:pos x="0" y="60"/>
                  </a:cxn>
                  <a:cxn ang="0">
                    <a:pos x="2" y="47"/>
                  </a:cxn>
                  <a:cxn ang="0">
                    <a:pos x="7" y="36"/>
                  </a:cxn>
                  <a:cxn ang="0">
                    <a:pos x="13" y="25"/>
                  </a:cxn>
                  <a:cxn ang="0">
                    <a:pos x="23" y="17"/>
                  </a:cxn>
                  <a:cxn ang="0">
                    <a:pos x="32" y="10"/>
                  </a:cxn>
                  <a:cxn ang="0">
                    <a:pos x="45" y="4"/>
                  </a:cxn>
                  <a:cxn ang="0">
                    <a:pos x="57" y="2"/>
                  </a:cxn>
                  <a:cxn ang="0">
                    <a:pos x="70" y="0"/>
                  </a:cxn>
                  <a:cxn ang="0">
                    <a:pos x="81" y="4"/>
                  </a:cxn>
                  <a:cxn ang="0">
                    <a:pos x="93" y="6"/>
                  </a:cxn>
                  <a:cxn ang="0">
                    <a:pos x="103" y="12"/>
                  </a:cxn>
                  <a:cxn ang="0">
                    <a:pos x="111" y="22"/>
                  </a:cxn>
                  <a:cxn ang="0">
                    <a:pos x="120" y="33"/>
                  </a:cxn>
                  <a:cxn ang="0">
                    <a:pos x="124" y="44"/>
                  </a:cxn>
                  <a:cxn ang="0">
                    <a:pos x="128" y="56"/>
                  </a:cxn>
                  <a:cxn ang="0">
                    <a:pos x="128" y="68"/>
                  </a:cxn>
                  <a:cxn ang="0">
                    <a:pos x="126" y="80"/>
                  </a:cxn>
                  <a:cxn ang="0">
                    <a:pos x="122" y="92"/>
                  </a:cxn>
                  <a:cxn ang="0">
                    <a:pos x="115" y="102"/>
                  </a:cxn>
                  <a:cxn ang="0">
                    <a:pos x="107" y="111"/>
                  </a:cxn>
                  <a:cxn ang="0">
                    <a:pos x="96" y="119"/>
                  </a:cxn>
                  <a:cxn ang="0">
                    <a:pos x="85" y="125"/>
                  </a:cxn>
                  <a:cxn ang="0">
                    <a:pos x="72" y="126"/>
                  </a:cxn>
                  <a:cxn ang="0">
                    <a:pos x="60" y="126"/>
                  </a:cxn>
                  <a:cxn ang="0">
                    <a:pos x="48" y="125"/>
                  </a:cxn>
                  <a:cxn ang="0">
                    <a:pos x="36" y="120"/>
                  </a:cxn>
                  <a:cxn ang="0">
                    <a:pos x="26" y="114"/>
                  </a:cxn>
                  <a:cxn ang="0">
                    <a:pos x="16" y="106"/>
                  </a:cxn>
                  <a:cxn ang="0">
                    <a:pos x="10" y="96"/>
                  </a:cxn>
                </a:cxnLst>
                <a:rect l="0" t="0" r="r" b="b"/>
                <a:pathLst>
                  <a:path w="128" h="126">
                    <a:moveTo>
                      <a:pt x="10" y="96"/>
                    </a:moveTo>
                    <a:lnTo>
                      <a:pt x="4" y="85"/>
                    </a:lnTo>
                    <a:lnTo>
                      <a:pt x="0" y="72"/>
                    </a:lnTo>
                    <a:lnTo>
                      <a:pt x="0" y="60"/>
                    </a:lnTo>
                    <a:lnTo>
                      <a:pt x="2" y="47"/>
                    </a:lnTo>
                    <a:lnTo>
                      <a:pt x="7" y="36"/>
                    </a:lnTo>
                    <a:lnTo>
                      <a:pt x="13" y="25"/>
                    </a:lnTo>
                    <a:lnTo>
                      <a:pt x="23" y="17"/>
                    </a:lnTo>
                    <a:lnTo>
                      <a:pt x="32" y="10"/>
                    </a:lnTo>
                    <a:lnTo>
                      <a:pt x="45" y="4"/>
                    </a:lnTo>
                    <a:lnTo>
                      <a:pt x="57" y="2"/>
                    </a:lnTo>
                    <a:lnTo>
                      <a:pt x="70" y="0"/>
                    </a:lnTo>
                    <a:lnTo>
                      <a:pt x="81" y="4"/>
                    </a:lnTo>
                    <a:lnTo>
                      <a:pt x="93" y="6"/>
                    </a:lnTo>
                    <a:lnTo>
                      <a:pt x="103" y="12"/>
                    </a:lnTo>
                    <a:lnTo>
                      <a:pt x="111" y="22"/>
                    </a:lnTo>
                    <a:lnTo>
                      <a:pt x="120" y="33"/>
                    </a:lnTo>
                    <a:lnTo>
                      <a:pt x="124" y="44"/>
                    </a:lnTo>
                    <a:lnTo>
                      <a:pt x="128" y="56"/>
                    </a:lnTo>
                    <a:lnTo>
                      <a:pt x="128" y="68"/>
                    </a:lnTo>
                    <a:lnTo>
                      <a:pt x="126" y="80"/>
                    </a:lnTo>
                    <a:lnTo>
                      <a:pt x="122" y="92"/>
                    </a:lnTo>
                    <a:lnTo>
                      <a:pt x="115" y="102"/>
                    </a:lnTo>
                    <a:lnTo>
                      <a:pt x="107" y="111"/>
                    </a:lnTo>
                    <a:lnTo>
                      <a:pt x="96" y="119"/>
                    </a:lnTo>
                    <a:lnTo>
                      <a:pt x="85" y="125"/>
                    </a:lnTo>
                    <a:lnTo>
                      <a:pt x="72" y="126"/>
                    </a:lnTo>
                    <a:lnTo>
                      <a:pt x="60" y="126"/>
                    </a:lnTo>
                    <a:lnTo>
                      <a:pt x="48" y="125"/>
                    </a:lnTo>
                    <a:lnTo>
                      <a:pt x="36" y="120"/>
                    </a:lnTo>
                    <a:lnTo>
                      <a:pt x="26" y="114"/>
                    </a:lnTo>
                    <a:lnTo>
                      <a:pt x="16" y="106"/>
                    </a:lnTo>
                    <a:lnTo>
                      <a:pt x="10" y="96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84" name="Rectangle 439">
                <a:extLst>
                  <a:ext uri="{FF2B5EF4-FFF2-40B4-BE49-F238E27FC236}">
                    <a16:creationId xmlns:a16="http://schemas.microsoft.com/office/drawing/2014/main" id="{323C8B40-F9A8-5B43-84DF-485AC00E5B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5005" y="987075"/>
                <a:ext cx="70698" cy="20199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85" name="Freeform 440">
                <a:extLst>
                  <a:ext uri="{FF2B5EF4-FFF2-40B4-BE49-F238E27FC236}">
                    <a16:creationId xmlns:a16="http://schemas.microsoft.com/office/drawing/2014/main" id="{839E9824-5358-3B47-B654-1BE40AE8F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4705" y="973609"/>
                <a:ext cx="50499" cy="47131"/>
              </a:xfrm>
              <a:custGeom>
                <a:avLst/>
                <a:gdLst/>
                <a:ahLst/>
                <a:cxnLst>
                  <a:cxn ang="0">
                    <a:pos x="0" y="63"/>
                  </a:cxn>
                  <a:cxn ang="0">
                    <a:pos x="2" y="49"/>
                  </a:cxn>
                  <a:cxn ang="0">
                    <a:pos x="5" y="38"/>
                  </a:cxn>
                  <a:cxn ang="0">
                    <a:pos x="11" y="28"/>
                  </a:cxn>
                  <a:cxn ang="0">
                    <a:pos x="19" y="18"/>
                  </a:cxn>
                  <a:cxn ang="0">
                    <a:pos x="29" y="11"/>
                  </a:cxn>
                  <a:cxn ang="0">
                    <a:pos x="39" y="4"/>
                  </a:cxn>
                  <a:cxn ang="0">
                    <a:pos x="50" y="1"/>
                  </a:cxn>
                  <a:cxn ang="0">
                    <a:pos x="65" y="0"/>
                  </a:cxn>
                  <a:cxn ang="0">
                    <a:pos x="77" y="1"/>
                  </a:cxn>
                  <a:cxn ang="0">
                    <a:pos x="88" y="4"/>
                  </a:cxn>
                  <a:cxn ang="0">
                    <a:pos x="99" y="11"/>
                  </a:cxn>
                  <a:cxn ang="0">
                    <a:pos x="108" y="18"/>
                  </a:cxn>
                  <a:cxn ang="0">
                    <a:pos x="116" y="28"/>
                  </a:cxn>
                  <a:cxn ang="0">
                    <a:pos x="123" y="38"/>
                  </a:cxn>
                  <a:cxn ang="0">
                    <a:pos x="126" y="49"/>
                  </a:cxn>
                  <a:cxn ang="0">
                    <a:pos x="127" y="61"/>
                  </a:cxn>
                  <a:cxn ang="0">
                    <a:pos x="126" y="75"/>
                  </a:cxn>
                  <a:cxn ang="0">
                    <a:pos x="123" y="87"/>
                  </a:cxn>
                  <a:cxn ang="0">
                    <a:pos x="116" y="97"/>
                  </a:cxn>
                  <a:cxn ang="0">
                    <a:pos x="108" y="106"/>
                  </a:cxn>
                  <a:cxn ang="0">
                    <a:pos x="99" y="114"/>
                  </a:cxn>
                  <a:cxn ang="0">
                    <a:pos x="88" y="120"/>
                  </a:cxn>
                  <a:cxn ang="0">
                    <a:pos x="77" y="122"/>
                  </a:cxn>
                  <a:cxn ang="0">
                    <a:pos x="65" y="125"/>
                  </a:cxn>
                  <a:cxn ang="0">
                    <a:pos x="50" y="122"/>
                  </a:cxn>
                  <a:cxn ang="0">
                    <a:pos x="39" y="120"/>
                  </a:cxn>
                  <a:cxn ang="0">
                    <a:pos x="29" y="114"/>
                  </a:cxn>
                  <a:cxn ang="0">
                    <a:pos x="19" y="106"/>
                  </a:cxn>
                  <a:cxn ang="0">
                    <a:pos x="11" y="97"/>
                  </a:cxn>
                  <a:cxn ang="0">
                    <a:pos x="5" y="87"/>
                  </a:cxn>
                  <a:cxn ang="0">
                    <a:pos x="2" y="75"/>
                  </a:cxn>
                  <a:cxn ang="0">
                    <a:pos x="0" y="63"/>
                  </a:cxn>
                </a:cxnLst>
                <a:rect l="0" t="0" r="r" b="b"/>
                <a:pathLst>
                  <a:path w="127" h="125">
                    <a:moveTo>
                      <a:pt x="0" y="63"/>
                    </a:moveTo>
                    <a:lnTo>
                      <a:pt x="2" y="49"/>
                    </a:lnTo>
                    <a:lnTo>
                      <a:pt x="5" y="38"/>
                    </a:lnTo>
                    <a:lnTo>
                      <a:pt x="11" y="28"/>
                    </a:lnTo>
                    <a:lnTo>
                      <a:pt x="19" y="18"/>
                    </a:lnTo>
                    <a:lnTo>
                      <a:pt x="29" y="11"/>
                    </a:lnTo>
                    <a:lnTo>
                      <a:pt x="39" y="4"/>
                    </a:lnTo>
                    <a:lnTo>
                      <a:pt x="50" y="1"/>
                    </a:lnTo>
                    <a:lnTo>
                      <a:pt x="65" y="0"/>
                    </a:lnTo>
                    <a:lnTo>
                      <a:pt x="77" y="1"/>
                    </a:lnTo>
                    <a:lnTo>
                      <a:pt x="88" y="4"/>
                    </a:lnTo>
                    <a:lnTo>
                      <a:pt x="99" y="11"/>
                    </a:lnTo>
                    <a:lnTo>
                      <a:pt x="108" y="18"/>
                    </a:lnTo>
                    <a:lnTo>
                      <a:pt x="116" y="28"/>
                    </a:lnTo>
                    <a:lnTo>
                      <a:pt x="123" y="38"/>
                    </a:lnTo>
                    <a:lnTo>
                      <a:pt x="126" y="49"/>
                    </a:lnTo>
                    <a:lnTo>
                      <a:pt x="127" y="61"/>
                    </a:lnTo>
                    <a:lnTo>
                      <a:pt x="126" y="75"/>
                    </a:lnTo>
                    <a:lnTo>
                      <a:pt x="123" y="87"/>
                    </a:lnTo>
                    <a:lnTo>
                      <a:pt x="116" y="97"/>
                    </a:lnTo>
                    <a:lnTo>
                      <a:pt x="108" y="106"/>
                    </a:lnTo>
                    <a:lnTo>
                      <a:pt x="99" y="114"/>
                    </a:lnTo>
                    <a:lnTo>
                      <a:pt x="88" y="120"/>
                    </a:lnTo>
                    <a:lnTo>
                      <a:pt x="77" y="122"/>
                    </a:lnTo>
                    <a:lnTo>
                      <a:pt x="65" y="125"/>
                    </a:lnTo>
                    <a:lnTo>
                      <a:pt x="50" y="122"/>
                    </a:lnTo>
                    <a:lnTo>
                      <a:pt x="39" y="120"/>
                    </a:lnTo>
                    <a:lnTo>
                      <a:pt x="29" y="114"/>
                    </a:lnTo>
                    <a:lnTo>
                      <a:pt x="19" y="106"/>
                    </a:lnTo>
                    <a:lnTo>
                      <a:pt x="11" y="97"/>
                    </a:lnTo>
                    <a:lnTo>
                      <a:pt x="5" y="87"/>
                    </a:lnTo>
                    <a:lnTo>
                      <a:pt x="2" y="75"/>
                    </a:lnTo>
                    <a:lnTo>
                      <a:pt x="0" y="63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86" name="Freeform 441">
                <a:extLst>
                  <a:ext uri="{FF2B5EF4-FFF2-40B4-BE49-F238E27FC236}">
                    <a16:creationId xmlns:a16="http://schemas.microsoft.com/office/drawing/2014/main" id="{B6B9180B-3DEB-E949-B3E0-292FBF3DAD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1937" y="879346"/>
                <a:ext cx="67331" cy="50499"/>
              </a:xfrm>
              <a:custGeom>
                <a:avLst/>
                <a:gdLst/>
                <a:ahLst/>
                <a:cxnLst>
                  <a:cxn ang="0">
                    <a:pos x="155" y="134"/>
                  </a:cxn>
                  <a:cxn ang="0">
                    <a:pos x="0" y="43"/>
                  </a:cxn>
                  <a:cxn ang="0">
                    <a:pos x="25" y="0"/>
                  </a:cxn>
                  <a:cxn ang="0">
                    <a:pos x="180" y="90"/>
                  </a:cxn>
                  <a:cxn ang="0">
                    <a:pos x="155" y="134"/>
                  </a:cxn>
                </a:cxnLst>
                <a:rect l="0" t="0" r="r" b="b"/>
                <a:pathLst>
                  <a:path w="180" h="134">
                    <a:moveTo>
                      <a:pt x="155" y="134"/>
                    </a:moveTo>
                    <a:lnTo>
                      <a:pt x="0" y="43"/>
                    </a:lnTo>
                    <a:lnTo>
                      <a:pt x="25" y="0"/>
                    </a:lnTo>
                    <a:lnTo>
                      <a:pt x="180" y="90"/>
                    </a:lnTo>
                    <a:lnTo>
                      <a:pt x="155" y="134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87" name="Freeform 442">
                <a:extLst>
                  <a:ext uri="{FF2B5EF4-FFF2-40B4-BE49-F238E27FC236}">
                    <a16:creationId xmlns:a16="http://schemas.microsoft.com/office/drawing/2014/main" id="{04C429D1-BED6-0848-809D-433F891EA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5005" y="859147"/>
                <a:ext cx="50499" cy="47131"/>
              </a:xfrm>
              <a:custGeom>
                <a:avLst/>
                <a:gdLst/>
                <a:ahLst/>
                <a:cxnLst>
                  <a:cxn ang="0">
                    <a:pos x="10" y="30"/>
                  </a:cxn>
                  <a:cxn ang="0">
                    <a:pos x="16" y="20"/>
                  </a:cxn>
                  <a:cxn ang="0">
                    <a:pos x="26" y="12"/>
                  </a:cxn>
                  <a:cxn ang="0">
                    <a:pos x="36" y="6"/>
                  </a:cxn>
                  <a:cxn ang="0">
                    <a:pos x="48" y="2"/>
                  </a:cxn>
                  <a:cxn ang="0">
                    <a:pos x="60" y="0"/>
                  </a:cxn>
                  <a:cxn ang="0">
                    <a:pos x="72" y="0"/>
                  </a:cxn>
                  <a:cxn ang="0">
                    <a:pos x="85" y="2"/>
                  </a:cxn>
                  <a:cxn ang="0">
                    <a:pos x="96" y="7"/>
                  </a:cxn>
                  <a:cxn ang="0">
                    <a:pos x="107" y="15"/>
                  </a:cxn>
                  <a:cxn ang="0">
                    <a:pos x="115" y="24"/>
                  </a:cxn>
                  <a:cxn ang="0">
                    <a:pos x="122" y="34"/>
                  </a:cxn>
                  <a:cxn ang="0">
                    <a:pos x="126" y="47"/>
                  </a:cxn>
                  <a:cxn ang="0">
                    <a:pos x="128" y="58"/>
                  </a:cxn>
                  <a:cxn ang="0">
                    <a:pos x="128" y="70"/>
                  </a:cxn>
                  <a:cxn ang="0">
                    <a:pos x="124" y="82"/>
                  </a:cxn>
                  <a:cxn ang="0">
                    <a:pos x="120" y="93"/>
                  </a:cxn>
                  <a:cxn ang="0">
                    <a:pos x="111" y="105"/>
                  </a:cxn>
                  <a:cxn ang="0">
                    <a:pos x="103" y="113"/>
                  </a:cxn>
                  <a:cxn ang="0">
                    <a:pos x="93" y="120"/>
                  </a:cxn>
                  <a:cxn ang="0">
                    <a:pos x="81" y="123"/>
                  </a:cxn>
                  <a:cxn ang="0">
                    <a:pos x="70" y="126"/>
                  </a:cxn>
                  <a:cxn ang="0">
                    <a:pos x="57" y="125"/>
                  </a:cxn>
                  <a:cxn ang="0">
                    <a:pos x="45" y="123"/>
                  </a:cxn>
                  <a:cxn ang="0">
                    <a:pos x="32" y="117"/>
                  </a:cxn>
                  <a:cxn ang="0">
                    <a:pos x="23" y="109"/>
                  </a:cxn>
                  <a:cxn ang="0">
                    <a:pos x="13" y="101"/>
                  </a:cxn>
                  <a:cxn ang="0">
                    <a:pos x="7" y="90"/>
                  </a:cxn>
                  <a:cxn ang="0">
                    <a:pos x="2" y="80"/>
                  </a:cxn>
                  <a:cxn ang="0">
                    <a:pos x="0" y="67"/>
                  </a:cxn>
                  <a:cxn ang="0">
                    <a:pos x="0" y="54"/>
                  </a:cxn>
                  <a:cxn ang="0">
                    <a:pos x="4" y="42"/>
                  </a:cxn>
                  <a:cxn ang="0">
                    <a:pos x="10" y="30"/>
                  </a:cxn>
                </a:cxnLst>
                <a:rect l="0" t="0" r="r" b="b"/>
                <a:pathLst>
                  <a:path w="128" h="126">
                    <a:moveTo>
                      <a:pt x="10" y="30"/>
                    </a:moveTo>
                    <a:lnTo>
                      <a:pt x="16" y="20"/>
                    </a:lnTo>
                    <a:lnTo>
                      <a:pt x="26" y="12"/>
                    </a:lnTo>
                    <a:lnTo>
                      <a:pt x="36" y="6"/>
                    </a:lnTo>
                    <a:lnTo>
                      <a:pt x="48" y="2"/>
                    </a:lnTo>
                    <a:lnTo>
                      <a:pt x="60" y="0"/>
                    </a:lnTo>
                    <a:lnTo>
                      <a:pt x="72" y="0"/>
                    </a:lnTo>
                    <a:lnTo>
                      <a:pt x="85" y="2"/>
                    </a:lnTo>
                    <a:lnTo>
                      <a:pt x="96" y="7"/>
                    </a:lnTo>
                    <a:lnTo>
                      <a:pt x="107" y="15"/>
                    </a:lnTo>
                    <a:lnTo>
                      <a:pt x="115" y="24"/>
                    </a:lnTo>
                    <a:lnTo>
                      <a:pt x="122" y="34"/>
                    </a:lnTo>
                    <a:lnTo>
                      <a:pt x="126" y="47"/>
                    </a:lnTo>
                    <a:lnTo>
                      <a:pt x="128" y="58"/>
                    </a:lnTo>
                    <a:lnTo>
                      <a:pt x="128" y="70"/>
                    </a:lnTo>
                    <a:lnTo>
                      <a:pt x="124" y="82"/>
                    </a:lnTo>
                    <a:lnTo>
                      <a:pt x="120" y="93"/>
                    </a:lnTo>
                    <a:lnTo>
                      <a:pt x="111" y="105"/>
                    </a:lnTo>
                    <a:lnTo>
                      <a:pt x="103" y="113"/>
                    </a:lnTo>
                    <a:lnTo>
                      <a:pt x="93" y="120"/>
                    </a:lnTo>
                    <a:lnTo>
                      <a:pt x="81" y="123"/>
                    </a:lnTo>
                    <a:lnTo>
                      <a:pt x="70" y="126"/>
                    </a:lnTo>
                    <a:lnTo>
                      <a:pt x="57" y="125"/>
                    </a:lnTo>
                    <a:lnTo>
                      <a:pt x="45" y="123"/>
                    </a:lnTo>
                    <a:lnTo>
                      <a:pt x="32" y="117"/>
                    </a:lnTo>
                    <a:lnTo>
                      <a:pt x="23" y="109"/>
                    </a:lnTo>
                    <a:lnTo>
                      <a:pt x="13" y="101"/>
                    </a:lnTo>
                    <a:lnTo>
                      <a:pt x="7" y="90"/>
                    </a:lnTo>
                    <a:lnTo>
                      <a:pt x="2" y="80"/>
                    </a:lnTo>
                    <a:lnTo>
                      <a:pt x="0" y="67"/>
                    </a:lnTo>
                    <a:lnTo>
                      <a:pt x="0" y="54"/>
                    </a:lnTo>
                    <a:lnTo>
                      <a:pt x="4" y="42"/>
                    </a:lnTo>
                    <a:lnTo>
                      <a:pt x="10" y="30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88" name="Freeform 443">
                <a:extLst>
                  <a:ext uri="{FF2B5EF4-FFF2-40B4-BE49-F238E27FC236}">
                    <a16:creationId xmlns:a16="http://schemas.microsoft.com/office/drawing/2014/main" id="{A879E37D-F113-E24D-8A33-28DB2D990F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9366" y="801915"/>
                <a:ext cx="50499" cy="67331"/>
              </a:xfrm>
              <a:custGeom>
                <a:avLst/>
                <a:gdLst/>
                <a:ahLst/>
                <a:cxnLst>
                  <a:cxn ang="0">
                    <a:pos x="89" y="180"/>
                  </a:cxn>
                  <a:cxn ang="0">
                    <a:pos x="0" y="25"/>
                  </a:cxn>
                  <a:cxn ang="0">
                    <a:pos x="43" y="0"/>
                  </a:cxn>
                  <a:cxn ang="0">
                    <a:pos x="135" y="154"/>
                  </a:cxn>
                  <a:cxn ang="0">
                    <a:pos x="89" y="180"/>
                  </a:cxn>
                </a:cxnLst>
                <a:rect l="0" t="0" r="r" b="b"/>
                <a:pathLst>
                  <a:path w="135" h="180">
                    <a:moveTo>
                      <a:pt x="89" y="180"/>
                    </a:moveTo>
                    <a:lnTo>
                      <a:pt x="0" y="25"/>
                    </a:lnTo>
                    <a:lnTo>
                      <a:pt x="43" y="0"/>
                    </a:lnTo>
                    <a:lnTo>
                      <a:pt x="135" y="154"/>
                    </a:lnTo>
                    <a:lnTo>
                      <a:pt x="89" y="180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89" name="Freeform 444">
                <a:extLst>
                  <a:ext uri="{FF2B5EF4-FFF2-40B4-BE49-F238E27FC236}">
                    <a16:creationId xmlns:a16="http://schemas.microsoft.com/office/drawing/2014/main" id="{C54A8932-8A06-5C46-A484-37BC10809B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9167" y="774982"/>
                <a:ext cx="50499" cy="50499"/>
              </a:xfrm>
              <a:custGeom>
                <a:avLst/>
                <a:gdLst/>
                <a:ahLst/>
                <a:cxnLst>
                  <a:cxn ang="0">
                    <a:pos x="32" y="10"/>
                  </a:cxn>
                  <a:cxn ang="0">
                    <a:pos x="42" y="3"/>
                  </a:cxn>
                  <a:cxn ang="0">
                    <a:pos x="55" y="0"/>
                  </a:cxn>
                  <a:cxn ang="0">
                    <a:pos x="68" y="0"/>
                  </a:cxn>
                  <a:cxn ang="0">
                    <a:pos x="80" y="1"/>
                  </a:cxn>
                  <a:cxn ang="0">
                    <a:pos x="91" y="6"/>
                  </a:cxn>
                  <a:cxn ang="0">
                    <a:pos x="102" y="13"/>
                  </a:cxn>
                  <a:cxn ang="0">
                    <a:pos x="110" y="22"/>
                  </a:cxn>
                  <a:cxn ang="0">
                    <a:pos x="117" y="32"/>
                  </a:cxn>
                  <a:cxn ang="0">
                    <a:pos x="124" y="44"/>
                  </a:cxn>
                  <a:cxn ang="0">
                    <a:pos x="126" y="57"/>
                  </a:cxn>
                  <a:cxn ang="0">
                    <a:pos x="128" y="70"/>
                  </a:cxn>
                  <a:cxn ang="0">
                    <a:pos x="124" y="80"/>
                  </a:cxn>
                  <a:cxn ang="0">
                    <a:pos x="121" y="93"/>
                  </a:cxn>
                  <a:cxn ang="0">
                    <a:pos x="115" y="101"/>
                  </a:cxn>
                  <a:cxn ang="0">
                    <a:pos x="106" y="111"/>
                  </a:cxn>
                  <a:cxn ang="0">
                    <a:pos x="94" y="119"/>
                  </a:cxn>
                  <a:cxn ang="0">
                    <a:pos x="83" y="123"/>
                  </a:cxn>
                  <a:cxn ang="0">
                    <a:pos x="71" y="128"/>
                  </a:cxn>
                  <a:cxn ang="0">
                    <a:pos x="58" y="128"/>
                  </a:cxn>
                  <a:cxn ang="0">
                    <a:pos x="48" y="125"/>
                  </a:cxn>
                  <a:cxn ang="0">
                    <a:pos x="35" y="121"/>
                  </a:cxn>
                  <a:cxn ang="0">
                    <a:pos x="25" y="114"/>
                  </a:cxn>
                  <a:cxn ang="0">
                    <a:pos x="16" y="107"/>
                  </a:cxn>
                  <a:cxn ang="0">
                    <a:pos x="8" y="95"/>
                  </a:cxn>
                  <a:cxn ang="0">
                    <a:pos x="2" y="84"/>
                  </a:cxn>
                  <a:cxn ang="0">
                    <a:pos x="0" y="72"/>
                  </a:cxn>
                  <a:cxn ang="0">
                    <a:pos x="0" y="59"/>
                  </a:cxn>
                  <a:cxn ang="0">
                    <a:pos x="2" y="47"/>
                  </a:cxn>
                  <a:cxn ang="0">
                    <a:pos x="6" y="36"/>
                  </a:cxn>
                  <a:cxn ang="0">
                    <a:pos x="13" y="25"/>
                  </a:cxn>
                  <a:cxn ang="0">
                    <a:pos x="20" y="16"/>
                  </a:cxn>
                  <a:cxn ang="0">
                    <a:pos x="32" y="10"/>
                  </a:cxn>
                </a:cxnLst>
                <a:rect l="0" t="0" r="r" b="b"/>
                <a:pathLst>
                  <a:path w="128" h="128">
                    <a:moveTo>
                      <a:pt x="32" y="10"/>
                    </a:moveTo>
                    <a:lnTo>
                      <a:pt x="42" y="3"/>
                    </a:lnTo>
                    <a:lnTo>
                      <a:pt x="55" y="0"/>
                    </a:lnTo>
                    <a:lnTo>
                      <a:pt x="68" y="0"/>
                    </a:lnTo>
                    <a:lnTo>
                      <a:pt x="80" y="1"/>
                    </a:lnTo>
                    <a:lnTo>
                      <a:pt x="91" y="6"/>
                    </a:lnTo>
                    <a:lnTo>
                      <a:pt x="102" y="13"/>
                    </a:lnTo>
                    <a:lnTo>
                      <a:pt x="110" y="22"/>
                    </a:lnTo>
                    <a:lnTo>
                      <a:pt x="117" y="32"/>
                    </a:lnTo>
                    <a:lnTo>
                      <a:pt x="124" y="44"/>
                    </a:lnTo>
                    <a:lnTo>
                      <a:pt x="126" y="57"/>
                    </a:lnTo>
                    <a:lnTo>
                      <a:pt x="128" y="70"/>
                    </a:lnTo>
                    <a:lnTo>
                      <a:pt x="124" y="80"/>
                    </a:lnTo>
                    <a:lnTo>
                      <a:pt x="121" y="93"/>
                    </a:lnTo>
                    <a:lnTo>
                      <a:pt x="115" y="101"/>
                    </a:lnTo>
                    <a:lnTo>
                      <a:pt x="106" y="111"/>
                    </a:lnTo>
                    <a:lnTo>
                      <a:pt x="94" y="119"/>
                    </a:lnTo>
                    <a:lnTo>
                      <a:pt x="83" y="123"/>
                    </a:lnTo>
                    <a:lnTo>
                      <a:pt x="71" y="128"/>
                    </a:lnTo>
                    <a:lnTo>
                      <a:pt x="58" y="128"/>
                    </a:lnTo>
                    <a:lnTo>
                      <a:pt x="48" y="125"/>
                    </a:lnTo>
                    <a:lnTo>
                      <a:pt x="35" y="121"/>
                    </a:lnTo>
                    <a:lnTo>
                      <a:pt x="25" y="114"/>
                    </a:lnTo>
                    <a:lnTo>
                      <a:pt x="16" y="107"/>
                    </a:lnTo>
                    <a:lnTo>
                      <a:pt x="8" y="95"/>
                    </a:lnTo>
                    <a:lnTo>
                      <a:pt x="2" y="84"/>
                    </a:lnTo>
                    <a:lnTo>
                      <a:pt x="0" y="72"/>
                    </a:lnTo>
                    <a:lnTo>
                      <a:pt x="0" y="59"/>
                    </a:lnTo>
                    <a:lnTo>
                      <a:pt x="2" y="47"/>
                    </a:lnTo>
                    <a:lnTo>
                      <a:pt x="6" y="36"/>
                    </a:lnTo>
                    <a:lnTo>
                      <a:pt x="13" y="25"/>
                    </a:lnTo>
                    <a:lnTo>
                      <a:pt x="20" y="16"/>
                    </a:lnTo>
                    <a:lnTo>
                      <a:pt x="32" y="10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90" name="Rectangle 445">
                <a:extLst>
                  <a:ext uri="{FF2B5EF4-FFF2-40B4-BE49-F238E27FC236}">
                    <a16:creationId xmlns:a16="http://schemas.microsoft.com/office/drawing/2014/main" id="{47E313E6-445D-0243-8B4D-C889ABBFDD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87095" y="774982"/>
                <a:ext cx="20199" cy="70698"/>
              </a:xfrm>
              <a:prstGeom prst="rect">
                <a:avLst/>
              </a:prstGeom>
              <a:solidFill>
                <a:srgbClr val="00A5E4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91" name="Freeform 446">
                <a:extLst>
                  <a:ext uri="{FF2B5EF4-FFF2-40B4-BE49-F238E27FC236}">
                    <a16:creationId xmlns:a16="http://schemas.microsoft.com/office/drawing/2014/main" id="{FD60DEEC-44FA-6849-86CC-9AB5249AD6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629" y="744685"/>
                <a:ext cx="47131" cy="47131"/>
              </a:xfrm>
              <a:custGeom>
                <a:avLst/>
                <a:gdLst/>
                <a:ahLst/>
                <a:cxnLst>
                  <a:cxn ang="0">
                    <a:pos x="61" y="0"/>
                  </a:cxn>
                  <a:cxn ang="0">
                    <a:pos x="76" y="2"/>
                  </a:cxn>
                  <a:cxn ang="0">
                    <a:pos x="86" y="4"/>
                  </a:cxn>
                  <a:cxn ang="0">
                    <a:pos x="97" y="10"/>
                  </a:cxn>
                  <a:cxn ang="0">
                    <a:pos x="106" y="19"/>
                  </a:cxn>
                  <a:cxn ang="0">
                    <a:pos x="114" y="28"/>
                  </a:cxn>
                  <a:cxn ang="0">
                    <a:pos x="120" y="39"/>
                  </a:cxn>
                  <a:cxn ang="0">
                    <a:pos x="123" y="49"/>
                  </a:cxn>
                  <a:cxn ang="0">
                    <a:pos x="124" y="64"/>
                  </a:cxn>
                  <a:cxn ang="0">
                    <a:pos x="123" y="77"/>
                  </a:cxn>
                  <a:cxn ang="0">
                    <a:pos x="120" y="87"/>
                  </a:cxn>
                  <a:cxn ang="0">
                    <a:pos x="114" y="99"/>
                  </a:cxn>
                  <a:cxn ang="0">
                    <a:pos x="106" y="107"/>
                  </a:cxn>
                  <a:cxn ang="0">
                    <a:pos x="97" y="116"/>
                  </a:cxn>
                  <a:cxn ang="0">
                    <a:pos x="86" y="122"/>
                  </a:cxn>
                  <a:cxn ang="0">
                    <a:pos x="76" y="125"/>
                  </a:cxn>
                  <a:cxn ang="0">
                    <a:pos x="63" y="126"/>
                  </a:cxn>
                  <a:cxn ang="0">
                    <a:pos x="48" y="125"/>
                  </a:cxn>
                  <a:cxn ang="0">
                    <a:pos x="38" y="122"/>
                  </a:cxn>
                  <a:cxn ang="0">
                    <a:pos x="27" y="116"/>
                  </a:cxn>
                  <a:cxn ang="0">
                    <a:pos x="19" y="107"/>
                  </a:cxn>
                  <a:cxn ang="0">
                    <a:pos x="10" y="99"/>
                  </a:cxn>
                  <a:cxn ang="0">
                    <a:pos x="4" y="87"/>
                  </a:cxn>
                  <a:cxn ang="0">
                    <a:pos x="2" y="77"/>
                  </a:cxn>
                  <a:cxn ang="0">
                    <a:pos x="0" y="64"/>
                  </a:cxn>
                  <a:cxn ang="0">
                    <a:pos x="2" y="49"/>
                  </a:cxn>
                  <a:cxn ang="0">
                    <a:pos x="4" y="39"/>
                  </a:cxn>
                  <a:cxn ang="0">
                    <a:pos x="10" y="28"/>
                  </a:cxn>
                  <a:cxn ang="0">
                    <a:pos x="19" y="19"/>
                  </a:cxn>
                  <a:cxn ang="0">
                    <a:pos x="27" y="10"/>
                  </a:cxn>
                  <a:cxn ang="0">
                    <a:pos x="38" y="4"/>
                  </a:cxn>
                  <a:cxn ang="0">
                    <a:pos x="48" y="2"/>
                  </a:cxn>
                  <a:cxn ang="0">
                    <a:pos x="61" y="0"/>
                  </a:cxn>
                </a:cxnLst>
                <a:rect l="0" t="0" r="r" b="b"/>
                <a:pathLst>
                  <a:path w="124" h="126">
                    <a:moveTo>
                      <a:pt x="61" y="0"/>
                    </a:moveTo>
                    <a:lnTo>
                      <a:pt x="76" y="2"/>
                    </a:lnTo>
                    <a:lnTo>
                      <a:pt x="86" y="4"/>
                    </a:lnTo>
                    <a:lnTo>
                      <a:pt x="97" y="10"/>
                    </a:lnTo>
                    <a:lnTo>
                      <a:pt x="106" y="19"/>
                    </a:lnTo>
                    <a:lnTo>
                      <a:pt x="114" y="28"/>
                    </a:lnTo>
                    <a:lnTo>
                      <a:pt x="120" y="39"/>
                    </a:lnTo>
                    <a:lnTo>
                      <a:pt x="123" y="49"/>
                    </a:lnTo>
                    <a:lnTo>
                      <a:pt x="124" y="64"/>
                    </a:lnTo>
                    <a:lnTo>
                      <a:pt x="123" y="77"/>
                    </a:lnTo>
                    <a:lnTo>
                      <a:pt x="120" y="87"/>
                    </a:lnTo>
                    <a:lnTo>
                      <a:pt x="114" y="99"/>
                    </a:lnTo>
                    <a:lnTo>
                      <a:pt x="106" y="107"/>
                    </a:lnTo>
                    <a:lnTo>
                      <a:pt x="97" y="116"/>
                    </a:lnTo>
                    <a:lnTo>
                      <a:pt x="86" y="122"/>
                    </a:lnTo>
                    <a:lnTo>
                      <a:pt x="76" y="125"/>
                    </a:lnTo>
                    <a:lnTo>
                      <a:pt x="63" y="126"/>
                    </a:lnTo>
                    <a:lnTo>
                      <a:pt x="48" y="125"/>
                    </a:lnTo>
                    <a:lnTo>
                      <a:pt x="38" y="122"/>
                    </a:lnTo>
                    <a:lnTo>
                      <a:pt x="27" y="116"/>
                    </a:lnTo>
                    <a:lnTo>
                      <a:pt x="19" y="107"/>
                    </a:lnTo>
                    <a:lnTo>
                      <a:pt x="10" y="99"/>
                    </a:lnTo>
                    <a:lnTo>
                      <a:pt x="4" y="87"/>
                    </a:lnTo>
                    <a:lnTo>
                      <a:pt x="2" y="77"/>
                    </a:lnTo>
                    <a:lnTo>
                      <a:pt x="0" y="64"/>
                    </a:lnTo>
                    <a:lnTo>
                      <a:pt x="2" y="49"/>
                    </a:lnTo>
                    <a:lnTo>
                      <a:pt x="4" y="39"/>
                    </a:lnTo>
                    <a:lnTo>
                      <a:pt x="10" y="28"/>
                    </a:lnTo>
                    <a:lnTo>
                      <a:pt x="19" y="19"/>
                    </a:lnTo>
                    <a:lnTo>
                      <a:pt x="27" y="10"/>
                    </a:lnTo>
                    <a:lnTo>
                      <a:pt x="38" y="4"/>
                    </a:lnTo>
                    <a:lnTo>
                      <a:pt x="48" y="2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92" name="Freeform 447">
                <a:extLst>
                  <a:ext uri="{FF2B5EF4-FFF2-40B4-BE49-F238E27FC236}">
                    <a16:creationId xmlns:a16="http://schemas.microsoft.com/office/drawing/2014/main" id="{C888ABF6-6ED2-7147-BBC7-DB28BEF50F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7892" y="801915"/>
                <a:ext cx="47131" cy="67331"/>
              </a:xfrm>
              <a:custGeom>
                <a:avLst/>
                <a:gdLst/>
                <a:ahLst/>
                <a:cxnLst>
                  <a:cxn ang="0">
                    <a:pos x="0" y="154"/>
                  </a:cxn>
                  <a:cxn ang="0">
                    <a:pos x="90" y="0"/>
                  </a:cxn>
                  <a:cxn ang="0">
                    <a:pos x="134" y="25"/>
                  </a:cxn>
                  <a:cxn ang="0">
                    <a:pos x="44" y="180"/>
                  </a:cxn>
                  <a:cxn ang="0">
                    <a:pos x="0" y="154"/>
                  </a:cxn>
                </a:cxnLst>
                <a:rect l="0" t="0" r="r" b="b"/>
                <a:pathLst>
                  <a:path w="134" h="180">
                    <a:moveTo>
                      <a:pt x="0" y="154"/>
                    </a:moveTo>
                    <a:lnTo>
                      <a:pt x="90" y="0"/>
                    </a:lnTo>
                    <a:lnTo>
                      <a:pt x="134" y="25"/>
                    </a:lnTo>
                    <a:lnTo>
                      <a:pt x="44" y="180"/>
                    </a:lnTo>
                    <a:lnTo>
                      <a:pt x="0" y="154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93" name="Freeform 448">
                <a:extLst>
                  <a:ext uri="{FF2B5EF4-FFF2-40B4-BE49-F238E27FC236}">
                    <a16:creationId xmlns:a16="http://schemas.microsoft.com/office/drawing/2014/main" id="{769163C2-9582-A542-AE5F-A6150484A1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8091" y="774982"/>
                <a:ext cx="47131" cy="50499"/>
              </a:xfrm>
              <a:custGeom>
                <a:avLst/>
                <a:gdLst/>
                <a:ahLst/>
                <a:cxnLst>
                  <a:cxn ang="0">
                    <a:pos x="96" y="10"/>
                  </a:cxn>
                  <a:cxn ang="0">
                    <a:pos x="106" y="16"/>
                  </a:cxn>
                  <a:cxn ang="0">
                    <a:pos x="114" y="25"/>
                  </a:cxn>
                  <a:cxn ang="0">
                    <a:pos x="120" y="36"/>
                  </a:cxn>
                  <a:cxn ang="0">
                    <a:pos x="124" y="47"/>
                  </a:cxn>
                  <a:cxn ang="0">
                    <a:pos x="126" y="59"/>
                  </a:cxn>
                  <a:cxn ang="0">
                    <a:pos x="126" y="72"/>
                  </a:cxn>
                  <a:cxn ang="0">
                    <a:pos x="124" y="84"/>
                  </a:cxn>
                  <a:cxn ang="0">
                    <a:pos x="119" y="95"/>
                  </a:cxn>
                  <a:cxn ang="0">
                    <a:pos x="110" y="107"/>
                  </a:cxn>
                  <a:cxn ang="0">
                    <a:pos x="102" y="114"/>
                  </a:cxn>
                  <a:cxn ang="0">
                    <a:pos x="91" y="121"/>
                  </a:cxn>
                  <a:cxn ang="0">
                    <a:pos x="79" y="125"/>
                  </a:cxn>
                  <a:cxn ang="0">
                    <a:pos x="68" y="128"/>
                  </a:cxn>
                  <a:cxn ang="0">
                    <a:pos x="55" y="128"/>
                  </a:cxn>
                  <a:cxn ang="0">
                    <a:pos x="44" y="123"/>
                  </a:cxn>
                  <a:cxn ang="0">
                    <a:pos x="32" y="119"/>
                  </a:cxn>
                  <a:cxn ang="0">
                    <a:pos x="21" y="111"/>
                  </a:cxn>
                  <a:cxn ang="0">
                    <a:pos x="12" y="101"/>
                  </a:cxn>
                  <a:cxn ang="0">
                    <a:pos x="6" y="93"/>
                  </a:cxn>
                  <a:cxn ang="0">
                    <a:pos x="3" y="80"/>
                  </a:cxn>
                  <a:cxn ang="0">
                    <a:pos x="0" y="70"/>
                  </a:cxn>
                  <a:cxn ang="0">
                    <a:pos x="1" y="57"/>
                  </a:cxn>
                  <a:cxn ang="0">
                    <a:pos x="3" y="44"/>
                  </a:cxn>
                  <a:cxn ang="0">
                    <a:pos x="9" y="32"/>
                  </a:cxn>
                  <a:cxn ang="0">
                    <a:pos x="16" y="22"/>
                  </a:cxn>
                  <a:cxn ang="0">
                    <a:pos x="25" y="13"/>
                  </a:cxn>
                  <a:cxn ang="0">
                    <a:pos x="35" y="6"/>
                  </a:cxn>
                  <a:cxn ang="0">
                    <a:pos x="46" y="1"/>
                  </a:cxn>
                  <a:cxn ang="0">
                    <a:pos x="59" y="0"/>
                  </a:cxn>
                  <a:cxn ang="0">
                    <a:pos x="71" y="0"/>
                  </a:cxn>
                  <a:cxn ang="0">
                    <a:pos x="84" y="3"/>
                  </a:cxn>
                  <a:cxn ang="0">
                    <a:pos x="96" y="10"/>
                  </a:cxn>
                </a:cxnLst>
                <a:rect l="0" t="0" r="r" b="b"/>
                <a:pathLst>
                  <a:path w="126" h="128">
                    <a:moveTo>
                      <a:pt x="96" y="10"/>
                    </a:moveTo>
                    <a:lnTo>
                      <a:pt x="106" y="16"/>
                    </a:lnTo>
                    <a:lnTo>
                      <a:pt x="114" y="25"/>
                    </a:lnTo>
                    <a:lnTo>
                      <a:pt x="120" y="36"/>
                    </a:lnTo>
                    <a:lnTo>
                      <a:pt x="124" y="47"/>
                    </a:lnTo>
                    <a:lnTo>
                      <a:pt x="126" y="59"/>
                    </a:lnTo>
                    <a:lnTo>
                      <a:pt x="126" y="72"/>
                    </a:lnTo>
                    <a:lnTo>
                      <a:pt x="124" y="84"/>
                    </a:lnTo>
                    <a:lnTo>
                      <a:pt x="119" y="95"/>
                    </a:lnTo>
                    <a:lnTo>
                      <a:pt x="110" y="107"/>
                    </a:lnTo>
                    <a:lnTo>
                      <a:pt x="102" y="114"/>
                    </a:lnTo>
                    <a:lnTo>
                      <a:pt x="91" y="121"/>
                    </a:lnTo>
                    <a:lnTo>
                      <a:pt x="79" y="125"/>
                    </a:lnTo>
                    <a:lnTo>
                      <a:pt x="68" y="128"/>
                    </a:lnTo>
                    <a:lnTo>
                      <a:pt x="55" y="128"/>
                    </a:lnTo>
                    <a:lnTo>
                      <a:pt x="44" y="123"/>
                    </a:lnTo>
                    <a:lnTo>
                      <a:pt x="32" y="119"/>
                    </a:lnTo>
                    <a:lnTo>
                      <a:pt x="21" y="111"/>
                    </a:lnTo>
                    <a:lnTo>
                      <a:pt x="12" y="101"/>
                    </a:lnTo>
                    <a:lnTo>
                      <a:pt x="6" y="93"/>
                    </a:lnTo>
                    <a:lnTo>
                      <a:pt x="3" y="80"/>
                    </a:lnTo>
                    <a:lnTo>
                      <a:pt x="0" y="70"/>
                    </a:lnTo>
                    <a:lnTo>
                      <a:pt x="1" y="57"/>
                    </a:lnTo>
                    <a:lnTo>
                      <a:pt x="3" y="44"/>
                    </a:lnTo>
                    <a:lnTo>
                      <a:pt x="9" y="32"/>
                    </a:lnTo>
                    <a:lnTo>
                      <a:pt x="16" y="22"/>
                    </a:lnTo>
                    <a:lnTo>
                      <a:pt x="25" y="13"/>
                    </a:lnTo>
                    <a:lnTo>
                      <a:pt x="35" y="6"/>
                    </a:lnTo>
                    <a:lnTo>
                      <a:pt x="46" y="1"/>
                    </a:lnTo>
                    <a:lnTo>
                      <a:pt x="59" y="0"/>
                    </a:lnTo>
                    <a:lnTo>
                      <a:pt x="71" y="0"/>
                    </a:lnTo>
                    <a:lnTo>
                      <a:pt x="84" y="3"/>
                    </a:lnTo>
                    <a:lnTo>
                      <a:pt x="96" y="10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94" name="Freeform 449">
                <a:extLst>
                  <a:ext uri="{FF2B5EF4-FFF2-40B4-BE49-F238E27FC236}">
                    <a16:creationId xmlns:a16="http://schemas.microsoft.com/office/drawing/2014/main" id="{6D24B612-E558-E14B-BDCF-03EE706E01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5124" y="879346"/>
                <a:ext cx="67331" cy="50499"/>
              </a:xfrm>
              <a:custGeom>
                <a:avLst/>
                <a:gdLst/>
                <a:ahLst/>
                <a:cxnLst>
                  <a:cxn ang="0">
                    <a:pos x="0" y="90"/>
                  </a:cxn>
                  <a:cxn ang="0">
                    <a:pos x="155" y="0"/>
                  </a:cxn>
                  <a:cxn ang="0">
                    <a:pos x="180" y="43"/>
                  </a:cxn>
                  <a:cxn ang="0">
                    <a:pos x="26" y="134"/>
                  </a:cxn>
                  <a:cxn ang="0">
                    <a:pos x="0" y="90"/>
                  </a:cxn>
                </a:cxnLst>
                <a:rect l="0" t="0" r="r" b="b"/>
                <a:pathLst>
                  <a:path w="180" h="134">
                    <a:moveTo>
                      <a:pt x="0" y="90"/>
                    </a:moveTo>
                    <a:lnTo>
                      <a:pt x="155" y="0"/>
                    </a:lnTo>
                    <a:lnTo>
                      <a:pt x="180" y="43"/>
                    </a:lnTo>
                    <a:lnTo>
                      <a:pt x="26" y="134"/>
                    </a:lnTo>
                    <a:lnTo>
                      <a:pt x="0" y="90"/>
                    </a:lnTo>
                    <a:close/>
                  </a:path>
                </a:pathLst>
              </a:custGeom>
              <a:solidFill>
                <a:srgbClr val="00A5E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  <p:sp>
            <p:nvSpPr>
              <p:cNvPr id="95" name="Freeform 450">
                <a:extLst>
                  <a:ext uri="{FF2B5EF4-FFF2-40B4-BE49-F238E27FC236}">
                    <a16:creationId xmlns:a16="http://schemas.microsoft.com/office/drawing/2014/main" id="{8A74B6B5-A2BD-9F4E-9B1E-24E776F9FF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2255" y="859147"/>
                <a:ext cx="47131" cy="47131"/>
              </a:xfrm>
              <a:custGeom>
                <a:avLst/>
                <a:gdLst/>
                <a:ahLst/>
                <a:cxnLst>
                  <a:cxn ang="0">
                    <a:pos x="117" y="30"/>
                  </a:cxn>
                  <a:cxn ang="0">
                    <a:pos x="124" y="42"/>
                  </a:cxn>
                  <a:cxn ang="0">
                    <a:pos x="127" y="54"/>
                  </a:cxn>
                  <a:cxn ang="0">
                    <a:pos x="127" y="67"/>
                  </a:cxn>
                  <a:cxn ang="0">
                    <a:pos x="126" y="80"/>
                  </a:cxn>
                  <a:cxn ang="0">
                    <a:pos x="120" y="90"/>
                  </a:cxn>
                  <a:cxn ang="0">
                    <a:pos x="114" y="101"/>
                  </a:cxn>
                  <a:cxn ang="0">
                    <a:pos x="105" y="109"/>
                  </a:cxn>
                  <a:cxn ang="0">
                    <a:pos x="96" y="117"/>
                  </a:cxn>
                  <a:cxn ang="0">
                    <a:pos x="84" y="123"/>
                  </a:cxn>
                  <a:cxn ang="0">
                    <a:pos x="70" y="125"/>
                  </a:cxn>
                  <a:cxn ang="0">
                    <a:pos x="57" y="126"/>
                  </a:cxn>
                  <a:cxn ang="0">
                    <a:pos x="47" y="123"/>
                  </a:cxn>
                  <a:cxn ang="0">
                    <a:pos x="34" y="120"/>
                  </a:cxn>
                  <a:cxn ang="0">
                    <a:pos x="26" y="113"/>
                  </a:cxn>
                  <a:cxn ang="0">
                    <a:pos x="16" y="105"/>
                  </a:cxn>
                  <a:cxn ang="0">
                    <a:pos x="8" y="93"/>
                  </a:cxn>
                  <a:cxn ang="0">
                    <a:pos x="3" y="82"/>
                  </a:cxn>
                  <a:cxn ang="0">
                    <a:pos x="0" y="70"/>
                  </a:cxn>
                  <a:cxn ang="0">
                    <a:pos x="0" y="58"/>
                  </a:cxn>
                  <a:cxn ang="0">
                    <a:pos x="1" y="47"/>
                  </a:cxn>
                  <a:cxn ang="0">
                    <a:pos x="7" y="34"/>
                  </a:cxn>
                  <a:cxn ang="0">
                    <a:pos x="13" y="24"/>
                  </a:cxn>
                  <a:cxn ang="0">
                    <a:pos x="20" y="15"/>
                  </a:cxn>
                  <a:cxn ang="0">
                    <a:pos x="32" y="7"/>
                  </a:cxn>
                  <a:cxn ang="0">
                    <a:pos x="42" y="2"/>
                  </a:cxn>
                  <a:cxn ang="0">
                    <a:pos x="55" y="0"/>
                  </a:cxn>
                  <a:cxn ang="0">
                    <a:pos x="68" y="0"/>
                  </a:cxn>
                  <a:cxn ang="0">
                    <a:pos x="79" y="2"/>
                  </a:cxn>
                  <a:cxn ang="0">
                    <a:pos x="91" y="6"/>
                  </a:cxn>
                  <a:cxn ang="0">
                    <a:pos x="103" y="12"/>
                  </a:cxn>
                  <a:cxn ang="0">
                    <a:pos x="111" y="20"/>
                  </a:cxn>
                  <a:cxn ang="0">
                    <a:pos x="117" y="30"/>
                  </a:cxn>
                </a:cxnLst>
                <a:rect l="0" t="0" r="r" b="b"/>
                <a:pathLst>
                  <a:path w="127" h="126">
                    <a:moveTo>
                      <a:pt x="117" y="30"/>
                    </a:moveTo>
                    <a:lnTo>
                      <a:pt x="124" y="42"/>
                    </a:lnTo>
                    <a:lnTo>
                      <a:pt x="127" y="54"/>
                    </a:lnTo>
                    <a:lnTo>
                      <a:pt x="127" y="67"/>
                    </a:lnTo>
                    <a:lnTo>
                      <a:pt x="126" y="80"/>
                    </a:lnTo>
                    <a:lnTo>
                      <a:pt x="120" y="90"/>
                    </a:lnTo>
                    <a:lnTo>
                      <a:pt x="114" y="101"/>
                    </a:lnTo>
                    <a:lnTo>
                      <a:pt x="105" y="109"/>
                    </a:lnTo>
                    <a:lnTo>
                      <a:pt x="96" y="117"/>
                    </a:lnTo>
                    <a:lnTo>
                      <a:pt x="84" y="123"/>
                    </a:lnTo>
                    <a:lnTo>
                      <a:pt x="70" y="125"/>
                    </a:lnTo>
                    <a:lnTo>
                      <a:pt x="57" y="126"/>
                    </a:lnTo>
                    <a:lnTo>
                      <a:pt x="47" y="123"/>
                    </a:lnTo>
                    <a:lnTo>
                      <a:pt x="34" y="120"/>
                    </a:lnTo>
                    <a:lnTo>
                      <a:pt x="26" y="113"/>
                    </a:lnTo>
                    <a:lnTo>
                      <a:pt x="16" y="105"/>
                    </a:lnTo>
                    <a:lnTo>
                      <a:pt x="8" y="93"/>
                    </a:lnTo>
                    <a:lnTo>
                      <a:pt x="3" y="82"/>
                    </a:lnTo>
                    <a:lnTo>
                      <a:pt x="0" y="70"/>
                    </a:lnTo>
                    <a:lnTo>
                      <a:pt x="0" y="58"/>
                    </a:lnTo>
                    <a:lnTo>
                      <a:pt x="1" y="47"/>
                    </a:lnTo>
                    <a:lnTo>
                      <a:pt x="7" y="34"/>
                    </a:lnTo>
                    <a:lnTo>
                      <a:pt x="13" y="24"/>
                    </a:lnTo>
                    <a:lnTo>
                      <a:pt x="20" y="15"/>
                    </a:lnTo>
                    <a:lnTo>
                      <a:pt x="32" y="7"/>
                    </a:lnTo>
                    <a:lnTo>
                      <a:pt x="42" y="2"/>
                    </a:lnTo>
                    <a:lnTo>
                      <a:pt x="55" y="0"/>
                    </a:lnTo>
                    <a:lnTo>
                      <a:pt x="68" y="0"/>
                    </a:lnTo>
                    <a:lnTo>
                      <a:pt x="79" y="2"/>
                    </a:lnTo>
                    <a:lnTo>
                      <a:pt x="91" y="6"/>
                    </a:lnTo>
                    <a:lnTo>
                      <a:pt x="103" y="12"/>
                    </a:lnTo>
                    <a:lnTo>
                      <a:pt x="111" y="20"/>
                    </a:lnTo>
                    <a:lnTo>
                      <a:pt x="117" y="30"/>
                    </a:lnTo>
                    <a:close/>
                  </a:path>
                </a:pathLst>
              </a:custGeom>
              <a:solidFill>
                <a:srgbClr val="E43B2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t-BR"/>
              </a:p>
            </p:txBody>
          </p:sp>
        </p:grpSp>
      </p:grpSp>
      <p:sp>
        <p:nvSpPr>
          <p:cNvPr id="97" name="Oval 96">
            <a:extLst>
              <a:ext uri="{FF2B5EF4-FFF2-40B4-BE49-F238E27FC236}">
                <a16:creationId xmlns:a16="http://schemas.microsoft.com/office/drawing/2014/main" id="{71F89DAE-41C0-DD41-A974-30E47F591EE9}"/>
              </a:ext>
            </a:extLst>
          </p:cNvPr>
          <p:cNvSpPr/>
          <p:nvPr/>
        </p:nvSpPr>
        <p:spPr>
          <a:xfrm>
            <a:off x="5840042" y="4038063"/>
            <a:ext cx="116321" cy="116321"/>
          </a:xfrm>
          <a:prstGeom prst="ellipse">
            <a:avLst/>
          </a:prstGeom>
          <a:solidFill>
            <a:srgbClr val="69AFC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B565E9B1-23C3-7749-9D28-571BF4FA03D2}"/>
              </a:ext>
            </a:extLst>
          </p:cNvPr>
          <p:cNvGrpSpPr/>
          <p:nvPr/>
        </p:nvGrpSpPr>
        <p:grpSpPr>
          <a:xfrm>
            <a:off x="3873603" y="3518166"/>
            <a:ext cx="1976108" cy="732598"/>
            <a:chOff x="3873603" y="3650612"/>
            <a:chExt cx="1976108" cy="732598"/>
          </a:xfrm>
        </p:grpSpPr>
        <p:sp>
          <p:nvSpPr>
            <p:cNvPr id="96" name="Arc 95">
              <a:extLst>
                <a:ext uri="{FF2B5EF4-FFF2-40B4-BE49-F238E27FC236}">
                  <a16:creationId xmlns:a16="http://schemas.microsoft.com/office/drawing/2014/main" id="{3C480E06-FA98-6443-BD1B-E11C644D88C1}"/>
                </a:ext>
              </a:extLst>
            </p:cNvPr>
            <p:cNvSpPr/>
            <p:nvPr/>
          </p:nvSpPr>
          <p:spPr>
            <a:xfrm>
              <a:off x="5358626" y="3892125"/>
              <a:ext cx="491085" cy="491085"/>
            </a:xfrm>
            <a:prstGeom prst="arc">
              <a:avLst/>
            </a:prstGeom>
            <a:ln w="19050" cmpd="sng">
              <a:solidFill>
                <a:srgbClr val="7F7F7F"/>
              </a:solidFill>
              <a:headEnd type="stealth" w="med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F5014C18-9933-A541-8B9E-3436A879F656}"/>
                </a:ext>
              </a:extLst>
            </p:cNvPr>
            <p:cNvSpPr txBox="1"/>
            <p:nvPr/>
          </p:nvSpPr>
          <p:spPr>
            <a:xfrm>
              <a:off x="3873603" y="3650612"/>
              <a:ext cx="1677229" cy="426913"/>
            </a:xfrm>
            <a:prstGeom prst="rect">
              <a:avLst/>
            </a:prstGeom>
            <a:noFill/>
          </p:spPr>
          <p:txBody>
            <a:bodyPr wrap="square" lIns="36000" tIns="46800" rIns="36000" bIns="46800" rtlCol="0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pt-BR" sz="1200" b="1" dirty="0" err="1">
                  <a:solidFill>
                    <a:srgbClr val="69AFC3"/>
                  </a:solidFill>
                  <a:latin typeface="Arial"/>
                  <a:cs typeface="Arial"/>
                </a:rPr>
                <a:t>Internal</a:t>
              </a:r>
              <a:r>
                <a:rPr lang="pt-BR" sz="1200" b="1" dirty="0">
                  <a:solidFill>
                    <a:srgbClr val="69AFC3"/>
                  </a:solidFill>
                  <a:latin typeface="Arial"/>
                  <a:cs typeface="Arial"/>
                </a:rPr>
                <a:t> node</a:t>
              </a: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 </a:t>
              </a:r>
            </a:p>
            <a:p>
              <a:pPr algn="r">
                <a:lnSpc>
                  <a:spcPct val="90000"/>
                </a:lnSpc>
              </a:pP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(ancestral </a:t>
              </a:r>
              <a:r>
                <a:rPr lang="pt-BR" sz="1200" dirty="0" err="1">
                  <a:solidFill>
                    <a:srgbClr val="69AFC3"/>
                  </a:solidFill>
                  <a:latin typeface="Arial"/>
                  <a:cs typeface="Arial"/>
                </a:rPr>
                <a:t>sequences</a:t>
              </a: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)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31F500D-59E2-434B-A194-A0836F7B22AB}"/>
              </a:ext>
            </a:extLst>
          </p:cNvPr>
          <p:cNvGrpSpPr/>
          <p:nvPr/>
        </p:nvGrpSpPr>
        <p:grpSpPr>
          <a:xfrm>
            <a:off x="4103777" y="5309957"/>
            <a:ext cx="2544253" cy="732597"/>
            <a:chOff x="3026913" y="2980614"/>
            <a:chExt cx="2017302" cy="580866"/>
          </a:xfrm>
        </p:grpSpPr>
        <p:sp>
          <p:nvSpPr>
            <p:cNvPr id="100" name="Arc 99">
              <a:extLst>
                <a:ext uri="{FF2B5EF4-FFF2-40B4-BE49-F238E27FC236}">
                  <a16:creationId xmlns:a16="http://schemas.microsoft.com/office/drawing/2014/main" id="{08717B59-2B02-C247-B78E-44866141DB08}"/>
                </a:ext>
              </a:extLst>
            </p:cNvPr>
            <p:cNvSpPr/>
            <p:nvPr/>
          </p:nvSpPr>
          <p:spPr>
            <a:xfrm>
              <a:off x="4654841" y="3172106"/>
              <a:ext cx="389374" cy="389374"/>
            </a:xfrm>
            <a:prstGeom prst="arc">
              <a:avLst/>
            </a:prstGeom>
            <a:ln w="19050" cmpd="sng">
              <a:solidFill>
                <a:srgbClr val="7F7F7F"/>
              </a:solidFill>
              <a:headEnd type="stealth" w="med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D4465D1-531F-4E47-9F4B-D0DC92EA6EE8}"/>
                </a:ext>
              </a:extLst>
            </p:cNvPr>
            <p:cNvSpPr txBox="1"/>
            <p:nvPr/>
          </p:nvSpPr>
          <p:spPr>
            <a:xfrm>
              <a:off x="3026913" y="2980614"/>
              <a:ext cx="1780326" cy="338493"/>
            </a:xfrm>
            <a:prstGeom prst="rect">
              <a:avLst/>
            </a:prstGeom>
            <a:noFill/>
          </p:spPr>
          <p:txBody>
            <a:bodyPr wrap="square" lIns="36000" tIns="46800" rIns="36000" bIns="46800" rtlCol="0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pt-BR" sz="1200" b="1" dirty="0" err="1">
                  <a:solidFill>
                    <a:srgbClr val="69AFC3"/>
                  </a:solidFill>
                  <a:latin typeface="Arial"/>
                  <a:cs typeface="Arial"/>
                </a:rPr>
                <a:t>Branch</a:t>
              </a:r>
              <a:endParaRPr lang="pt-BR" sz="1200" b="1" dirty="0">
                <a:solidFill>
                  <a:srgbClr val="69AFC3"/>
                </a:solidFill>
                <a:latin typeface="Arial"/>
                <a:cs typeface="Arial"/>
              </a:endParaRPr>
            </a:p>
            <a:p>
              <a:pPr algn="r">
                <a:lnSpc>
                  <a:spcPct val="90000"/>
                </a:lnSpc>
              </a:pP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(time </a:t>
              </a:r>
              <a:r>
                <a:rPr lang="pt-BR" sz="1200" dirty="0" err="1">
                  <a:solidFill>
                    <a:srgbClr val="69AFC3"/>
                  </a:solidFill>
                  <a:latin typeface="Arial"/>
                  <a:cs typeface="Arial"/>
                </a:rPr>
                <a:t>or</a:t>
              </a: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 </a:t>
              </a:r>
              <a:r>
                <a:rPr lang="pt-BR" sz="1200" dirty="0" err="1">
                  <a:solidFill>
                    <a:srgbClr val="69AFC3"/>
                  </a:solidFill>
                  <a:latin typeface="Arial"/>
                  <a:cs typeface="Arial"/>
                </a:rPr>
                <a:t>genetic</a:t>
              </a: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 </a:t>
              </a:r>
              <a:r>
                <a:rPr lang="pt-BR" sz="1200" dirty="0" err="1">
                  <a:solidFill>
                    <a:srgbClr val="69AFC3"/>
                  </a:solidFill>
                  <a:latin typeface="Arial"/>
                  <a:cs typeface="Arial"/>
                </a:rPr>
                <a:t>distance</a:t>
              </a: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)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861EB142-7BD4-DF47-936B-3D931EC2132D}"/>
              </a:ext>
            </a:extLst>
          </p:cNvPr>
          <p:cNvGrpSpPr/>
          <p:nvPr/>
        </p:nvGrpSpPr>
        <p:grpSpPr>
          <a:xfrm>
            <a:off x="9533977" y="5313422"/>
            <a:ext cx="1528927" cy="642901"/>
            <a:chOff x="9533977" y="5005617"/>
            <a:chExt cx="1528927" cy="642901"/>
          </a:xfrm>
        </p:grpSpPr>
        <p:sp>
          <p:nvSpPr>
            <p:cNvPr id="102" name="Arc 101">
              <a:extLst>
                <a:ext uri="{FF2B5EF4-FFF2-40B4-BE49-F238E27FC236}">
                  <a16:creationId xmlns:a16="http://schemas.microsoft.com/office/drawing/2014/main" id="{2C652088-84DF-5D4C-9272-3F1762964CF4}"/>
                </a:ext>
              </a:extLst>
            </p:cNvPr>
            <p:cNvSpPr/>
            <p:nvPr/>
          </p:nvSpPr>
          <p:spPr>
            <a:xfrm flipH="1">
              <a:off x="9533977" y="5157433"/>
              <a:ext cx="491085" cy="491085"/>
            </a:xfrm>
            <a:prstGeom prst="arc">
              <a:avLst/>
            </a:prstGeom>
            <a:ln w="19050" cmpd="sng">
              <a:solidFill>
                <a:srgbClr val="7F7F7F"/>
              </a:solidFill>
              <a:headEnd type="stealth" w="med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3B2386D-A5C2-C64C-9E1B-28A05354BAA7}"/>
                </a:ext>
              </a:extLst>
            </p:cNvPr>
            <p:cNvSpPr txBox="1"/>
            <p:nvPr/>
          </p:nvSpPr>
          <p:spPr>
            <a:xfrm flipH="1">
              <a:off x="9821538" y="5005617"/>
              <a:ext cx="1241366" cy="426913"/>
            </a:xfrm>
            <a:prstGeom prst="rect">
              <a:avLst/>
            </a:prstGeom>
            <a:noFill/>
          </p:spPr>
          <p:txBody>
            <a:bodyPr wrap="square" lIns="36000" tIns="46800" rIns="36000" bIns="4680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pt-BR" sz="1200" b="1" dirty="0" err="1">
                  <a:solidFill>
                    <a:srgbClr val="69AFC3"/>
                  </a:solidFill>
                  <a:latin typeface="Arial"/>
                  <a:cs typeface="Arial"/>
                </a:rPr>
                <a:t>Tip</a:t>
              </a:r>
              <a:r>
                <a:rPr lang="pt-BR" sz="1200" b="1" dirty="0">
                  <a:solidFill>
                    <a:srgbClr val="69AFC3"/>
                  </a:solidFill>
                  <a:latin typeface="Arial"/>
                  <a:cs typeface="Arial"/>
                </a:rPr>
                <a:t>/</a:t>
              </a:r>
              <a:r>
                <a:rPr lang="pt-BR" sz="1200" b="1" dirty="0" err="1">
                  <a:solidFill>
                    <a:srgbClr val="69AFC3"/>
                  </a:solidFill>
                  <a:latin typeface="Arial"/>
                  <a:cs typeface="Arial"/>
                </a:rPr>
                <a:t>Leaf</a:t>
              </a:r>
              <a:endParaRPr lang="pt-BR" sz="1200" b="1" dirty="0">
                <a:solidFill>
                  <a:srgbClr val="69AFC3"/>
                </a:solidFill>
                <a:latin typeface="Arial"/>
                <a:cs typeface="Arial"/>
              </a:endParaRPr>
            </a:p>
            <a:p>
              <a:pPr>
                <a:lnSpc>
                  <a:spcPct val="90000"/>
                </a:lnSpc>
              </a:pP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(</a:t>
              </a:r>
              <a:r>
                <a:rPr lang="pt-BR" sz="1200" dirty="0" err="1">
                  <a:solidFill>
                    <a:srgbClr val="69AFC3"/>
                  </a:solidFill>
                  <a:latin typeface="Arial"/>
                  <a:cs typeface="Arial"/>
                </a:rPr>
                <a:t>sampled</a:t>
              </a: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 </a:t>
              </a:r>
              <a:r>
                <a:rPr lang="pt-BR" sz="1200" dirty="0" err="1">
                  <a:solidFill>
                    <a:srgbClr val="69AFC3"/>
                  </a:solidFill>
                  <a:latin typeface="Arial"/>
                  <a:cs typeface="Arial"/>
                </a:rPr>
                <a:t>taxon</a:t>
              </a: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)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1BDDD47-386A-5042-A4F3-09DB3AECC339}"/>
              </a:ext>
            </a:extLst>
          </p:cNvPr>
          <p:cNvGrpSpPr/>
          <p:nvPr/>
        </p:nvGrpSpPr>
        <p:grpSpPr>
          <a:xfrm>
            <a:off x="2029417" y="4450771"/>
            <a:ext cx="1693706" cy="732597"/>
            <a:chOff x="3701300" y="2980614"/>
            <a:chExt cx="1342915" cy="580866"/>
          </a:xfrm>
        </p:grpSpPr>
        <p:sp>
          <p:nvSpPr>
            <p:cNvPr id="105" name="Arc 104">
              <a:extLst>
                <a:ext uri="{FF2B5EF4-FFF2-40B4-BE49-F238E27FC236}">
                  <a16:creationId xmlns:a16="http://schemas.microsoft.com/office/drawing/2014/main" id="{9387CCCD-8B65-244C-A51C-03A05000C6D1}"/>
                </a:ext>
              </a:extLst>
            </p:cNvPr>
            <p:cNvSpPr/>
            <p:nvPr/>
          </p:nvSpPr>
          <p:spPr>
            <a:xfrm>
              <a:off x="4654841" y="3172106"/>
              <a:ext cx="389374" cy="389374"/>
            </a:xfrm>
            <a:prstGeom prst="arc">
              <a:avLst/>
            </a:prstGeom>
            <a:ln w="19050" cmpd="sng">
              <a:solidFill>
                <a:srgbClr val="7F7F7F"/>
              </a:solidFill>
              <a:headEnd type="stealth" w="med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10F6F6C7-98B1-6B4A-8C29-002F6E6710A8}"/>
                </a:ext>
              </a:extLst>
            </p:cNvPr>
            <p:cNvSpPr txBox="1"/>
            <p:nvPr/>
          </p:nvSpPr>
          <p:spPr>
            <a:xfrm>
              <a:off x="3701300" y="2980614"/>
              <a:ext cx="1105940" cy="470270"/>
            </a:xfrm>
            <a:prstGeom prst="rect">
              <a:avLst/>
            </a:prstGeom>
            <a:noFill/>
          </p:spPr>
          <p:txBody>
            <a:bodyPr wrap="square" lIns="36000" tIns="46800" rIns="36000" bIns="46800" rtlCol="0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pt-BR" sz="1200" b="1" dirty="0" err="1">
                  <a:solidFill>
                    <a:srgbClr val="69AFC3"/>
                  </a:solidFill>
                  <a:latin typeface="Arial"/>
                  <a:cs typeface="Arial"/>
                </a:rPr>
                <a:t>Most</a:t>
              </a:r>
              <a:r>
                <a:rPr lang="pt-BR" sz="1200" b="1" dirty="0">
                  <a:solidFill>
                    <a:srgbClr val="69AFC3"/>
                  </a:solidFill>
                  <a:latin typeface="Arial"/>
                  <a:cs typeface="Arial"/>
                </a:rPr>
                <a:t> </a:t>
              </a:r>
              <a:r>
                <a:rPr lang="pt-BR" sz="1200" b="1" dirty="0" err="1">
                  <a:solidFill>
                    <a:srgbClr val="69AFC3"/>
                  </a:solidFill>
                  <a:latin typeface="Arial"/>
                  <a:cs typeface="Arial"/>
                </a:rPr>
                <a:t>recent</a:t>
              </a:r>
              <a:r>
                <a:rPr lang="pt-BR" sz="1200" b="1" dirty="0">
                  <a:solidFill>
                    <a:srgbClr val="69AFC3"/>
                  </a:solidFill>
                  <a:latin typeface="Arial"/>
                  <a:cs typeface="Arial"/>
                </a:rPr>
                <a:t> common </a:t>
              </a:r>
              <a:r>
                <a:rPr lang="pt-BR" sz="1200" b="1" dirty="0" err="1">
                  <a:solidFill>
                    <a:srgbClr val="69AFC3"/>
                  </a:solidFill>
                  <a:latin typeface="Arial"/>
                  <a:cs typeface="Arial"/>
                </a:rPr>
                <a:t>ancestor</a:t>
              </a:r>
              <a:r>
                <a:rPr lang="pt-BR" sz="1200" b="1" dirty="0">
                  <a:solidFill>
                    <a:srgbClr val="69AFC3"/>
                  </a:solidFill>
                  <a:latin typeface="Arial"/>
                  <a:cs typeface="Arial"/>
                </a:rPr>
                <a:t> </a:t>
              </a: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(MRCA)</a:t>
              </a:r>
            </a:p>
          </p:txBody>
        </p:sp>
      </p:grpSp>
      <p:sp>
        <p:nvSpPr>
          <p:cNvPr id="107" name="Oval 106">
            <a:extLst>
              <a:ext uri="{FF2B5EF4-FFF2-40B4-BE49-F238E27FC236}">
                <a16:creationId xmlns:a16="http://schemas.microsoft.com/office/drawing/2014/main" id="{15EB60E4-B596-8041-8C0D-F8B666619291}"/>
              </a:ext>
            </a:extLst>
          </p:cNvPr>
          <p:cNvSpPr/>
          <p:nvPr/>
        </p:nvSpPr>
        <p:spPr>
          <a:xfrm>
            <a:off x="3717979" y="4964369"/>
            <a:ext cx="116321" cy="116321"/>
          </a:xfrm>
          <a:prstGeom prst="ellipse">
            <a:avLst/>
          </a:prstGeom>
          <a:solidFill>
            <a:srgbClr val="69AFC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Left Brace 107">
            <a:extLst>
              <a:ext uri="{FF2B5EF4-FFF2-40B4-BE49-F238E27FC236}">
                <a16:creationId xmlns:a16="http://schemas.microsoft.com/office/drawing/2014/main" id="{7CC0D7CC-5ABA-8B40-AA77-D19E02A45A8C}"/>
              </a:ext>
            </a:extLst>
          </p:cNvPr>
          <p:cNvSpPr/>
          <p:nvPr/>
        </p:nvSpPr>
        <p:spPr>
          <a:xfrm>
            <a:off x="1746796" y="3235088"/>
            <a:ext cx="218754" cy="2629508"/>
          </a:xfrm>
          <a:prstGeom prst="leftBrace">
            <a:avLst>
              <a:gd name="adj1" fmla="val 8333"/>
              <a:gd name="adj2" fmla="val 48778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Left Brace 108">
            <a:extLst>
              <a:ext uri="{FF2B5EF4-FFF2-40B4-BE49-F238E27FC236}">
                <a16:creationId xmlns:a16="http://schemas.microsoft.com/office/drawing/2014/main" id="{A0CD220D-2690-2843-86C8-1C1E9C8B05EC}"/>
              </a:ext>
            </a:extLst>
          </p:cNvPr>
          <p:cNvSpPr/>
          <p:nvPr/>
        </p:nvSpPr>
        <p:spPr>
          <a:xfrm rot="10800000">
            <a:off x="10097753" y="3202188"/>
            <a:ext cx="185274" cy="1773875"/>
          </a:xfrm>
          <a:prstGeom prst="leftBrace">
            <a:avLst>
              <a:gd name="adj1" fmla="val 8333"/>
              <a:gd name="adj2" fmla="val 48778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4F4CC63-2CFB-4F41-9421-B33F641C9618}"/>
              </a:ext>
            </a:extLst>
          </p:cNvPr>
          <p:cNvSpPr txBox="1"/>
          <p:nvPr/>
        </p:nvSpPr>
        <p:spPr>
          <a:xfrm flipH="1">
            <a:off x="10370078" y="3818025"/>
            <a:ext cx="1515933" cy="593112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1200" b="1" dirty="0" err="1">
                <a:solidFill>
                  <a:srgbClr val="69AFC3"/>
                </a:solidFill>
                <a:latin typeface="Arial"/>
                <a:cs typeface="Arial"/>
              </a:rPr>
              <a:t>Monophyletic</a:t>
            </a:r>
            <a:r>
              <a:rPr lang="pt-BR" sz="1200" b="1" dirty="0">
                <a:solidFill>
                  <a:srgbClr val="69AFC3"/>
                </a:solidFill>
                <a:latin typeface="Arial"/>
                <a:cs typeface="Arial"/>
              </a:rPr>
              <a:t> </a:t>
            </a:r>
            <a:r>
              <a:rPr lang="pt-BR" sz="1200" b="1" dirty="0" err="1">
                <a:solidFill>
                  <a:srgbClr val="69AFC3"/>
                </a:solidFill>
                <a:latin typeface="Arial"/>
                <a:cs typeface="Arial"/>
              </a:rPr>
              <a:t>clade</a:t>
            </a:r>
            <a:endParaRPr lang="pt-BR" sz="1200" b="1" dirty="0">
              <a:solidFill>
                <a:srgbClr val="69AFC3"/>
              </a:solidFill>
              <a:latin typeface="Arial"/>
              <a:cs typeface="Arial"/>
            </a:endParaRPr>
          </a:p>
          <a:p>
            <a:pPr>
              <a:lnSpc>
                <a:spcPct val="90000"/>
              </a:lnSpc>
            </a:pP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(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group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 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sharing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 a common 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ancestor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116" name="Title 1">
            <a:extLst>
              <a:ext uri="{FF2B5EF4-FFF2-40B4-BE49-F238E27FC236}">
                <a16:creationId xmlns:a16="http://schemas.microsoft.com/office/drawing/2014/main" id="{226654EA-A232-9941-B2D2-B13FC3D62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909"/>
            <a:ext cx="10515600" cy="1325563"/>
          </a:xfrm>
        </p:spPr>
        <p:txBody>
          <a:bodyPr/>
          <a:lstStyle/>
          <a:p>
            <a:r>
              <a:rPr lang="en-US" dirty="0"/>
              <a:t>Reading a phylogenetic tree</a:t>
            </a:r>
          </a:p>
        </p:txBody>
      </p:sp>
    </p:spTree>
    <p:extLst>
      <p:ext uri="{BB962C8B-B14F-4D97-AF65-F5344CB8AC3E}">
        <p14:creationId xmlns:p14="http://schemas.microsoft.com/office/powerpoint/2010/main" val="37032342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119" y="2846943"/>
            <a:ext cx="11544300" cy="8817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+mn-lt"/>
              </a:rPr>
              <a:t>Phylogenetic methods</a:t>
            </a:r>
          </a:p>
        </p:txBody>
      </p:sp>
    </p:spTree>
    <p:extLst>
      <p:ext uri="{BB962C8B-B14F-4D97-AF65-F5344CB8AC3E}">
        <p14:creationId xmlns:p14="http://schemas.microsoft.com/office/powerpoint/2010/main" val="242817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3EF2-4DF0-EE41-B9BA-7AD1CFF1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D4E1B-E184-494D-8C47-1A828B17E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2229"/>
            <a:ext cx="10515600" cy="521425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Fundamentals of pathogen genomic epidemiology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How pathogen genomics aids epidemiology</a:t>
            </a:r>
          </a:p>
          <a:p>
            <a:pPr lvl="1"/>
            <a:r>
              <a:rPr lang="en-US" dirty="0" err="1">
                <a:solidFill>
                  <a:srgbClr val="69AFC3"/>
                </a:solidFill>
              </a:rPr>
              <a:t>Phylogenetics</a:t>
            </a:r>
            <a:r>
              <a:rPr lang="en-US" dirty="0">
                <a:solidFill>
                  <a:srgbClr val="69AFC3"/>
                </a:solidFill>
              </a:rPr>
              <a:t> to reconstruct transmission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Assess similarity among sequences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Represent and read phylogenetic trees</a:t>
            </a:r>
          </a:p>
          <a:p>
            <a:r>
              <a:rPr lang="en-US" dirty="0"/>
              <a:t>Phylogenetic methods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Distance methods – pairwise distance and substitution models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Maximum likelihood methods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Bayesian methods – molecular clock</a:t>
            </a:r>
          </a:p>
          <a:p>
            <a:r>
              <a:rPr lang="en-US" dirty="0"/>
              <a:t>Probability errors and validity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Types of errors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Bootstrapping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Sources of errors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Empirical validation</a:t>
            </a:r>
          </a:p>
        </p:txBody>
      </p:sp>
    </p:spTree>
    <p:extLst>
      <p:ext uri="{BB962C8B-B14F-4D97-AF65-F5344CB8AC3E}">
        <p14:creationId xmlns:p14="http://schemas.microsoft.com/office/powerpoint/2010/main" val="21590125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D4E1B-E184-494D-8C47-1A828B17E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284"/>
            <a:ext cx="11023948" cy="526093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Parsimony methods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Fits a tree based on </a:t>
            </a:r>
            <a:r>
              <a:rPr lang="en-US" b="1" i="1" dirty="0">
                <a:solidFill>
                  <a:srgbClr val="69AFC3"/>
                </a:solidFill>
              </a:rPr>
              <a:t>discrete-character states </a:t>
            </a:r>
            <a:r>
              <a:rPr lang="en-US" dirty="0">
                <a:solidFill>
                  <a:srgbClr val="69AFC3"/>
                </a:solidFill>
              </a:rPr>
              <a:t>(alignment, site +/-, gene order)</a:t>
            </a:r>
          </a:p>
          <a:p>
            <a:r>
              <a:rPr lang="en-US" dirty="0"/>
              <a:t>Distance methods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Fits a tree to a matrix of pairwise </a:t>
            </a:r>
            <a:r>
              <a:rPr lang="en-US" b="1" i="1" dirty="0">
                <a:solidFill>
                  <a:srgbClr val="69AFC3"/>
                </a:solidFill>
              </a:rPr>
              <a:t>genetic distances</a:t>
            </a:r>
          </a:p>
          <a:p>
            <a:pPr lvl="1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Unweighted Pair Group Method with Arithmetic Mean (UPGMA)</a:t>
            </a:r>
          </a:p>
          <a:p>
            <a:pPr lvl="1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Neighbor-joining (NJ)</a:t>
            </a:r>
          </a:p>
          <a:p>
            <a:r>
              <a:rPr lang="en-US" dirty="0"/>
              <a:t>Maximum likelihood methods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Searches for the most likely trees that </a:t>
            </a:r>
            <a:r>
              <a:rPr lang="en-US" b="1" i="1" dirty="0">
                <a:solidFill>
                  <a:srgbClr val="69AFC3"/>
                </a:solidFill>
              </a:rPr>
              <a:t>best explain the sequences</a:t>
            </a:r>
            <a:endParaRPr lang="en-US" dirty="0">
              <a:solidFill>
                <a:srgbClr val="69AFC3"/>
              </a:solidFill>
            </a:endParaRPr>
          </a:p>
          <a:p>
            <a:pPr lvl="1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PHYML,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RAxML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</a:t>
            </a:r>
          </a:p>
          <a:p>
            <a:r>
              <a:rPr lang="en-US" dirty="0"/>
              <a:t>Bayesian methods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Searches for the set of </a:t>
            </a:r>
            <a:r>
              <a:rPr lang="en-US" u="sng" dirty="0">
                <a:solidFill>
                  <a:srgbClr val="69AFC3"/>
                </a:solidFill>
              </a:rPr>
              <a:t>parameters</a:t>
            </a:r>
            <a:r>
              <a:rPr lang="en-US" dirty="0">
                <a:solidFill>
                  <a:srgbClr val="69AFC3"/>
                </a:solidFill>
              </a:rPr>
              <a:t> with the highest probabilities that </a:t>
            </a:r>
            <a:r>
              <a:rPr lang="en-US" b="1" i="1" dirty="0">
                <a:solidFill>
                  <a:srgbClr val="69AFC3"/>
                </a:solidFill>
              </a:rPr>
              <a:t>best explain the trees </a:t>
            </a:r>
            <a:r>
              <a:rPr lang="en-US" dirty="0">
                <a:solidFill>
                  <a:srgbClr val="69AFC3"/>
                </a:solidFill>
              </a:rPr>
              <a:t>given the sequences</a:t>
            </a:r>
            <a:endParaRPr lang="en-US" b="1" i="1" dirty="0">
              <a:solidFill>
                <a:srgbClr val="69AFC3"/>
              </a:solidFill>
            </a:endParaRPr>
          </a:p>
          <a:p>
            <a:pPr lvl="1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BEAST, Mr. Bayes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C582621-947E-BE4F-AE54-2F023B756E41}"/>
              </a:ext>
            </a:extLst>
          </p:cNvPr>
          <p:cNvSpPr txBox="1">
            <a:spLocks/>
          </p:cNvSpPr>
          <p:nvPr/>
        </p:nvSpPr>
        <p:spPr>
          <a:xfrm>
            <a:off x="838200" y="448250"/>
            <a:ext cx="10515600" cy="73648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Phylogenetic </a:t>
            </a:r>
            <a:r>
              <a:rPr lang="en-US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139527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FCB03C-187F-AD4C-A71B-B160BF28F21A}"/>
              </a:ext>
            </a:extLst>
          </p:cNvPr>
          <p:cNvSpPr txBox="1"/>
          <p:nvPr/>
        </p:nvSpPr>
        <p:spPr>
          <a:xfrm>
            <a:off x="1149964" y="3252965"/>
            <a:ext cx="25241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	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	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POWV	GG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C5D96C-9D9E-1A4D-BEB0-DBF94A375765}"/>
              </a:ext>
            </a:extLst>
          </p:cNvPr>
          <p:cNvSpPr txBox="1"/>
          <p:nvPr/>
        </p:nvSpPr>
        <p:spPr>
          <a:xfrm>
            <a:off x="1159682" y="4611981"/>
            <a:ext cx="25241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	CGTTGATGAAAA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	CG</a:t>
            </a:r>
            <a:r>
              <a:rPr lang="en-US" sz="1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TGATGA</a:t>
            </a:r>
            <a:r>
              <a:rPr lang="en-US" sz="1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POWV	</a:t>
            </a:r>
            <a:r>
              <a:rPr lang="en-US" sz="1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TGA</a:t>
            </a:r>
            <a:r>
              <a:rPr lang="en-US" sz="1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GA</a:t>
            </a:r>
            <a:r>
              <a:rPr lang="en-US" sz="1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4F1D0A21-DD5C-3243-B400-3F6FA34C2E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1870330"/>
              </p:ext>
            </p:extLst>
          </p:nvPr>
        </p:nvGraphicFramePr>
        <p:xfrm>
          <a:off x="4539063" y="2690178"/>
          <a:ext cx="2524184" cy="111442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581660">
                  <a:extLst>
                    <a:ext uri="{9D8B030D-6E8A-4147-A177-3AD203B41FA5}">
                      <a16:colId xmlns:a16="http://schemas.microsoft.com/office/drawing/2014/main" val="1841925802"/>
                    </a:ext>
                  </a:extLst>
                </a:gridCol>
                <a:gridCol w="647508">
                  <a:extLst>
                    <a:ext uri="{9D8B030D-6E8A-4147-A177-3AD203B41FA5}">
                      <a16:colId xmlns:a16="http://schemas.microsoft.com/office/drawing/2014/main" val="3982141077"/>
                    </a:ext>
                  </a:extLst>
                </a:gridCol>
                <a:gridCol w="647508">
                  <a:extLst>
                    <a:ext uri="{9D8B030D-6E8A-4147-A177-3AD203B41FA5}">
                      <a16:colId xmlns:a16="http://schemas.microsoft.com/office/drawing/2014/main" val="305639780"/>
                    </a:ext>
                  </a:extLst>
                </a:gridCol>
                <a:gridCol w="647508">
                  <a:extLst>
                    <a:ext uri="{9D8B030D-6E8A-4147-A177-3AD203B41FA5}">
                      <a16:colId xmlns:a16="http://schemas.microsoft.com/office/drawing/2014/main" val="2240754697"/>
                    </a:ext>
                  </a:extLst>
                </a:gridCol>
              </a:tblGrid>
              <a:tr h="20320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Absolute distance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744169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DENV1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DENV3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POWV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859815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DENV1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49188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DENV3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048133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POWV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01442024"/>
                  </a:ext>
                </a:extLst>
              </a:tr>
            </a:tbl>
          </a:graphicData>
        </a:graphic>
      </p:graphicFrame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1F44D345-E656-9344-88B2-FB65EE6D1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8420975"/>
              </p:ext>
            </p:extLst>
          </p:nvPr>
        </p:nvGraphicFramePr>
        <p:xfrm>
          <a:off x="4539063" y="5032836"/>
          <a:ext cx="2524184" cy="111442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581660">
                  <a:extLst>
                    <a:ext uri="{9D8B030D-6E8A-4147-A177-3AD203B41FA5}">
                      <a16:colId xmlns:a16="http://schemas.microsoft.com/office/drawing/2014/main" val="897954983"/>
                    </a:ext>
                  </a:extLst>
                </a:gridCol>
                <a:gridCol w="647508">
                  <a:extLst>
                    <a:ext uri="{9D8B030D-6E8A-4147-A177-3AD203B41FA5}">
                      <a16:colId xmlns:a16="http://schemas.microsoft.com/office/drawing/2014/main" val="3751405859"/>
                    </a:ext>
                  </a:extLst>
                </a:gridCol>
                <a:gridCol w="647508">
                  <a:extLst>
                    <a:ext uri="{9D8B030D-6E8A-4147-A177-3AD203B41FA5}">
                      <a16:colId xmlns:a16="http://schemas.microsoft.com/office/drawing/2014/main" val="3128414468"/>
                    </a:ext>
                  </a:extLst>
                </a:gridCol>
                <a:gridCol w="647508">
                  <a:extLst>
                    <a:ext uri="{9D8B030D-6E8A-4147-A177-3AD203B41FA5}">
                      <a16:colId xmlns:a16="http://schemas.microsoft.com/office/drawing/2014/main" val="102725253"/>
                    </a:ext>
                  </a:extLst>
                </a:gridCol>
              </a:tblGrid>
              <a:tr h="20320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Relative distance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7595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DENV1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DENV3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POWV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45902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DENV1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0.1667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0.3333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56146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DENV3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0.1667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0.3333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45813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POWV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0.3333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0.3333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1580396"/>
                  </a:ext>
                </a:extLst>
              </a:tr>
            </a:tbl>
          </a:graphicData>
        </a:graphic>
      </p:graphicFrame>
      <p:grpSp>
        <p:nvGrpSpPr>
          <p:cNvPr id="51" name="Group 50">
            <a:extLst>
              <a:ext uri="{FF2B5EF4-FFF2-40B4-BE49-F238E27FC236}">
                <a16:creationId xmlns:a16="http://schemas.microsoft.com/office/drawing/2014/main" id="{57E50FBA-7FA6-3441-91F8-3CCA8578464C}"/>
              </a:ext>
            </a:extLst>
          </p:cNvPr>
          <p:cNvGrpSpPr/>
          <p:nvPr/>
        </p:nvGrpSpPr>
        <p:grpSpPr>
          <a:xfrm>
            <a:off x="7563815" y="4497391"/>
            <a:ext cx="3214513" cy="2163472"/>
            <a:chOff x="1198819" y="3145551"/>
            <a:chExt cx="3214513" cy="307878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51FEF63-90AD-1446-9310-A0EA0F426AE9}"/>
                </a:ext>
              </a:extLst>
            </p:cNvPr>
            <p:cNvGrpSpPr/>
            <p:nvPr/>
          </p:nvGrpSpPr>
          <p:grpSpPr>
            <a:xfrm>
              <a:off x="1304175" y="3429000"/>
              <a:ext cx="2235200" cy="2542970"/>
              <a:chOff x="6768935" y="1821377"/>
              <a:chExt cx="2235200" cy="4150593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20A9452B-29DC-A445-A5CD-0DFE6DAA711B}"/>
                  </a:ext>
                </a:extLst>
              </p:cNvPr>
              <p:cNvSpPr/>
              <p:nvPr/>
            </p:nvSpPr>
            <p:spPr>
              <a:xfrm>
                <a:off x="6768935" y="1821377"/>
                <a:ext cx="2235200" cy="4150593"/>
              </a:xfrm>
              <a:custGeom>
                <a:avLst/>
                <a:gdLst>
                  <a:gd name="connsiteX0" fmla="*/ 3348842 w 3348842"/>
                  <a:gd name="connsiteY0" fmla="*/ 0 h 6721434"/>
                  <a:gd name="connsiteX1" fmla="*/ 0 w 3348842"/>
                  <a:gd name="connsiteY1" fmla="*/ 3348842 h 6721434"/>
                  <a:gd name="connsiteX2" fmla="*/ 3348842 w 3348842"/>
                  <a:gd name="connsiteY2" fmla="*/ 6697684 h 6721434"/>
                  <a:gd name="connsiteX3" fmla="*/ 3348842 w 3348842"/>
                  <a:gd name="connsiteY3" fmla="*/ 6721434 h 6721434"/>
                  <a:gd name="connsiteX0" fmla="*/ 3348842 w 3348842"/>
                  <a:gd name="connsiteY0" fmla="*/ 0 h 6697684"/>
                  <a:gd name="connsiteX1" fmla="*/ 0 w 3348842"/>
                  <a:gd name="connsiteY1" fmla="*/ 3348842 h 6697684"/>
                  <a:gd name="connsiteX2" fmla="*/ 3348842 w 3348842"/>
                  <a:gd name="connsiteY2" fmla="*/ 6697684 h 6697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348842" h="6697684">
                    <a:moveTo>
                      <a:pt x="3348842" y="0"/>
                    </a:moveTo>
                    <a:lnTo>
                      <a:pt x="0" y="3348842"/>
                    </a:lnTo>
                    <a:lnTo>
                      <a:pt x="3348842" y="6697684"/>
                    </a:lnTo>
                  </a:path>
                </a:pathLst>
              </a:custGeom>
              <a:noFill/>
              <a:ln w="2857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9DF8C2FD-BA5C-8047-B109-E21E1C880A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86535" y="2844261"/>
                <a:ext cx="1052412" cy="1052412"/>
              </a:xfrm>
              <a:prstGeom prst="line">
                <a:avLst/>
              </a:prstGeom>
              <a:ln w="28575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39C54C7-7226-D241-AADD-DAB68D040D9C}"/>
                </a:ext>
              </a:extLst>
            </p:cNvPr>
            <p:cNvSpPr/>
            <p:nvPr/>
          </p:nvSpPr>
          <p:spPr>
            <a:xfrm>
              <a:off x="3539375" y="3145551"/>
              <a:ext cx="873957" cy="5255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DENV1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1ED925D-C60D-534C-98C7-DD965BAF6069}"/>
                </a:ext>
              </a:extLst>
            </p:cNvPr>
            <p:cNvSpPr/>
            <p:nvPr/>
          </p:nvSpPr>
          <p:spPr>
            <a:xfrm>
              <a:off x="3539375" y="4428088"/>
              <a:ext cx="873957" cy="5255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DENV3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8DB72DB-390E-A943-9D7B-15104AF34A00}"/>
                </a:ext>
              </a:extLst>
            </p:cNvPr>
            <p:cNvSpPr/>
            <p:nvPr/>
          </p:nvSpPr>
          <p:spPr>
            <a:xfrm>
              <a:off x="3539375" y="5698746"/>
              <a:ext cx="736099" cy="5255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POWV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F6EA7CB-48F3-014A-BEDB-1E3D32400230}"/>
                </a:ext>
              </a:extLst>
            </p:cNvPr>
            <p:cNvSpPr txBox="1"/>
            <p:nvPr/>
          </p:nvSpPr>
          <p:spPr>
            <a:xfrm rot="20253968">
              <a:off x="2294076" y="3452742"/>
              <a:ext cx="1052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/>
                <a:t>0.0833</a:t>
              </a:r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DC81087-638B-AC45-8010-8DBE44F1F5C9}"/>
                </a:ext>
              </a:extLst>
            </p:cNvPr>
            <p:cNvSpPr txBox="1"/>
            <p:nvPr/>
          </p:nvSpPr>
          <p:spPr>
            <a:xfrm rot="1331660">
              <a:off x="1976655" y="5069767"/>
              <a:ext cx="106001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/>
                <a:t>0.1667</a:t>
              </a:r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ED15E07-452B-1245-A0A9-996DF1A35226}"/>
                </a:ext>
              </a:extLst>
            </p:cNvPr>
            <p:cNvSpPr txBox="1"/>
            <p:nvPr/>
          </p:nvSpPr>
          <p:spPr>
            <a:xfrm rot="1215464">
              <a:off x="2513111" y="4110879"/>
              <a:ext cx="1052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/>
                <a:t>0.0833</a:t>
              </a:r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5BAA51F-639F-F642-8BEF-4B25383BC25D}"/>
                </a:ext>
              </a:extLst>
            </p:cNvPr>
            <p:cNvSpPr txBox="1"/>
            <p:nvPr/>
          </p:nvSpPr>
          <p:spPr>
            <a:xfrm rot="20220080">
              <a:off x="1198819" y="4091933"/>
              <a:ext cx="1052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/>
                <a:t>0.0833</a:t>
              </a:r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B83EF52-BC34-1646-B0E2-7F180330B564}"/>
              </a:ext>
            </a:extLst>
          </p:cNvPr>
          <p:cNvGrpSpPr/>
          <p:nvPr/>
        </p:nvGrpSpPr>
        <p:grpSpPr>
          <a:xfrm>
            <a:off x="7563815" y="2173978"/>
            <a:ext cx="3214513" cy="2163472"/>
            <a:chOff x="7563815" y="407495"/>
            <a:chExt cx="3214513" cy="3078782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84B143D-2CF9-C943-BDC9-0A2255DF49FF}"/>
                </a:ext>
              </a:extLst>
            </p:cNvPr>
            <p:cNvGrpSpPr/>
            <p:nvPr/>
          </p:nvGrpSpPr>
          <p:grpSpPr>
            <a:xfrm>
              <a:off x="7669171" y="667285"/>
              <a:ext cx="2235200" cy="2542970"/>
              <a:chOff x="6768935" y="1821377"/>
              <a:chExt cx="2235200" cy="4150593"/>
            </a:xfrm>
          </p:grpSpPr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50356254-3C1C-F64B-A75F-8348AC6A5C38}"/>
                  </a:ext>
                </a:extLst>
              </p:cNvPr>
              <p:cNvSpPr/>
              <p:nvPr/>
            </p:nvSpPr>
            <p:spPr>
              <a:xfrm>
                <a:off x="6768935" y="1821377"/>
                <a:ext cx="2235200" cy="4150593"/>
              </a:xfrm>
              <a:custGeom>
                <a:avLst/>
                <a:gdLst>
                  <a:gd name="connsiteX0" fmla="*/ 3348842 w 3348842"/>
                  <a:gd name="connsiteY0" fmla="*/ 0 h 6721434"/>
                  <a:gd name="connsiteX1" fmla="*/ 0 w 3348842"/>
                  <a:gd name="connsiteY1" fmla="*/ 3348842 h 6721434"/>
                  <a:gd name="connsiteX2" fmla="*/ 3348842 w 3348842"/>
                  <a:gd name="connsiteY2" fmla="*/ 6697684 h 6721434"/>
                  <a:gd name="connsiteX3" fmla="*/ 3348842 w 3348842"/>
                  <a:gd name="connsiteY3" fmla="*/ 6721434 h 6721434"/>
                  <a:gd name="connsiteX0" fmla="*/ 3348842 w 3348842"/>
                  <a:gd name="connsiteY0" fmla="*/ 0 h 6697684"/>
                  <a:gd name="connsiteX1" fmla="*/ 0 w 3348842"/>
                  <a:gd name="connsiteY1" fmla="*/ 3348842 h 6697684"/>
                  <a:gd name="connsiteX2" fmla="*/ 3348842 w 3348842"/>
                  <a:gd name="connsiteY2" fmla="*/ 6697684 h 66976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348842" h="6697684">
                    <a:moveTo>
                      <a:pt x="3348842" y="0"/>
                    </a:moveTo>
                    <a:lnTo>
                      <a:pt x="0" y="3348842"/>
                    </a:lnTo>
                    <a:lnTo>
                      <a:pt x="3348842" y="6697684"/>
                    </a:lnTo>
                  </a:path>
                </a:pathLst>
              </a:custGeom>
              <a:noFill/>
              <a:ln w="2857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7283475E-2430-6041-B16C-FBC2A97370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86535" y="2844261"/>
                <a:ext cx="1052412" cy="1052412"/>
              </a:xfrm>
              <a:prstGeom prst="line">
                <a:avLst/>
              </a:prstGeom>
              <a:ln w="28575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C83FDA3-E4E5-BA41-B1E8-3D5C381469A2}"/>
                </a:ext>
              </a:extLst>
            </p:cNvPr>
            <p:cNvSpPr/>
            <p:nvPr/>
          </p:nvSpPr>
          <p:spPr>
            <a:xfrm>
              <a:off x="9904371" y="407495"/>
              <a:ext cx="873957" cy="5255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DENV1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0EB12FB-D5C4-0646-89E2-3F56A79510CD}"/>
                </a:ext>
              </a:extLst>
            </p:cNvPr>
            <p:cNvSpPr/>
            <p:nvPr/>
          </p:nvSpPr>
          <p:spPr>
            <a:xfrm>
              <a:off x="9904371" y="1690032"/>
              <a:ext cx="873957" cy="5255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DENV3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1AA47C2-641D-E047-85FA-13ED9EDEB7CD}"/>
                </a:ext>
              </a:extLst>
            </p:cNvPr>
            <p:cNvSpPr/>
            <p:nvPr/>
          </p:nvSpPr>
          <p:spPr>
            <a:xfrm>
              <a:off x="9904371" y="2960690"/>
              <a:ext cx="736099" cy="5255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POWV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C200177-29F9-5A43-84C5-BAE3C420F707}"/>
                </a:ext>
              </a:extLst>
            </p:cNvPr>
            <p:cNvSpPr txBox="1"/>
            <p:nvPr/>
          </p:nvSpPr>
          <p:spPr>
            <a:xfrm>
              <a:off x="8659072" y="691026"/>
              <a:ext cx="1052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/>
                <a:t>1</a:t>
              </a:r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380DDF9-E203-BE4E-98E9-2F3B70C0D21A}"/>
                </a:ext>
              </a:extLst>
            </p:cNvPr>
            <p:cNvSpPr txBox="1"/>
            <p:nvPr/>
          </p:nvSpPr>
          <p:spPr>
            <a:xfrm>
              <a:off x="8341651" y="2308052"/>
              <a:ext cx="106001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/>
                <a:t>2</a:t>
              </a:r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2B1186E-EDBD-AA4D-AD57-AEC512F852C1}"/>
                </a:ext>
              </a:extLst>
            </p:cNvPr>
            <p:cNvSpPr txBox="1"/>
            <p:nvPr/>
          </p:nvSpPr>
          <p:spPr>
            <a:xfrm>
              <a:off x="8878107" y="1349164"/>
              <a:ext cx="1052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/>
                <a:t>1</a:t>
              </a:r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35A87AD-C8DD-3545-A2D2-B21CAFBD1633}"/>
                </a:ext>
              </a:extLst>
            </p:cNvPr>
            <p:cNvSpPr txBox="1"/>
            <p:nvPr/>
          </p:nvSpPr>
          <p:spPr>
            <a:xfrm>
              <a:off x="7563815" y="1330218"/>
              <a:ext cx="1052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/>
                <a:t>1</a:t>
              </a:r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6C582621-947E-BE4F-AE54-2F023B756E41}"/>
              </a:ext>
            </a:extLst>
          </p:cNvPr>
          <p:cNvSpPr txBox="1">
            <a:spLocks/>
          </p:cNvSpPr>
          <p:nvPr/>
        </p:nvSpPr>
        <p:spPr>
          <a:xfrm>
            <a:off x="838200" y="448250"/>
            <a:ext cx="10515600" cy="73648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Distance </a:t>
            </a:r>
            <a:r>
              <a:rPr lang="en-US" dirty="0"/>
              <a:t>methods</a:t>
            </a:r>
          </a:p>
        </p:txBody>
      </p:sp>
      <p:sp>
        <p:nvSpPr>
          <p:cNvPr id="53" name="Content Placeholder 1">
            <a:extLst>
              <a:ext uri="{FF2B5EF4-FFF2-40B4-BE49-F238E27FC236}">
                <a16:creationId xmlns:a16="http://schemas.microsoft.com/office/drawing/2014/main" id="{D61C2A4F-AF7B-2641-B150-CD54BA38D916}"/>
              </a:ext>
            </a:extLst>
          </p:cNvPr>
          <p:cNvSpPr txBox="1">
            <a:spLocks/>
          </p:cNvSpPr>
          <p:nvPr/>
        </p:nvSpPr>
        <p:spPr>
          <a:xfrm>
            <a:off x="838199" y="1441989"/>
            <a:ext cx="11148753" cy="4470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 pairwise distances to infer a tree depicting evolutionary relationships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9B72105-D840-6847-8881-CCF5F7F93D4E}"/>
              </a:ext>
            </a:extLst>
          </p:cNvPr>
          <p:cNvSpPr txBox="1"/>
          <p:nvPr/>
        </p:nvSpPr>
        <p:spPr>
          <a:xfrm>
            <a:off x="1341008" y="2867242"/>
            <a:ext cx="202361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Alignment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1656338-6294-1C40-BBFA-2110F30C99FB}"/>
              </a:ext>
            </a:extLst>
          </p:cNvPr>
          <p:cNvSpPr txBox="1"/>
          <p:nvPr/>
        </p:nvSpPr>
        <p:spPr>
          <a:xfrm>
            <a:off x="1341008" y="4280405"/>
            <a:ext cx="202361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Dissimilarities</a:t>
            </a:r>
          </a:p>
        </p:txBody>
      </p:sp>
    </p:spTree>
    <p:extLst>
      <p:ext uri="{BB962C8B-B14F-4D97-AF65-F5344CB8AC3E}">
        <p14:creationId xmlns:p14="http://schemas.microsoft.com/office/powerpoint/2010/main" val="200724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E2C5D96C-9D9E-1A4D-BEB0-DBF94A375765}"/>
              </a:ext>
            </a:extLst>
          </p:cNvPr>
          <p:cNvSpPr txBox="1"/>
          <p:nvPr/>
        </p:nvSpPr>
        <p:spPr>
          <a:xfrm>
            <a:off x="1040914" y="3773417"/>
            <a:ext cx="5021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 	CGTTGATGAAAA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 	CG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A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TGATGA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G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POWV	      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G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C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TGA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A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GA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T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6C582621-947E-BE4F-AE54-2F023B756E41}"/>
              </a:ext>
            </a:extLst>
          </p:cNvPr>
          <p:cNvSpPr txBox="1">
            <a:spLocks/>
          </p:cNvSpPr>
          <p:nvPr/>
        </p:nvSpPr>
        <p:spPr>
          <a:xfrm>
            <a:off x="838200" y="448250"/>
            <a:ext cx="10515600" cy="73648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Account for </a:t>
            </a:r>
            <a:r>
              <a:rPr lang="en-US" dirty="0" err="1"/>
              <a:t>unsampled</a:t>
            </a:r>
            <a:r>
              <a:rPr lang="en-US" dirty="0"/>
              <a:t> substitutions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C5D96C-9D9E-1A4D-BEB0-DBF94A375765}"/>
              </a:ext>
            </a:extLst>
          </p:cNvPr>
          <p:cNvSpPr txBox="1"/>
          <p:nvPr/>
        </p:nvSpPr>
        <p:spPr>
          <a:xfrm>
            <a:off x="8745327" y="2749112"/>
            <a:ext cx="40701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A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C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2C5D96C-9D9E-1A4D-BEB0-DBF94A375765}"/>
              </a:ext>
            </a:extLst>
          </p:cNvPr>
          <p:cNvSpPr txBox="1"/>
          <p:nvPr/>
        </p:nvSpPr>
        <p:spPr>
          <a:xfrm>
            <a:off x="5787272" y="2752284"/>
            <a:ext cx="29580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</a:p>
          <a:p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POWV</a:t>
            </a:r>
          </a:p>
        </p:txBody>
      </p:sp>
      <p:sp>
        <p:nvSpPr>
          <p:cNvPr id="3" name="Rectangle 2"/>
          <p:cNvSpPr/>
          <p:nvPr/>
        </p:nvSpPr>
        <p:spPr>
          <a:xfrm>
            <a:off x="3230223" y="3773416"/>
            <a:ext cx="208718" cy="1015663"/>
          </a:xfrm>
          <a:prstGeom prst="rect">
            <a:avLst/>
          </a:prstGeom>
          <a:noFill/>
          <a:ln w="28575">
            <a:solidFill>
              <a:srgbClr val="69AF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2C5D96C-9D9E-1A4D-BEB0-DBF94A375765}"/>
              </a:ext>
            </a:extLst>
          </p:cNvPr>
          <p:cNvSpPr txBox="1"/>
          <p:nvPr/>
        </p:nvSpPr>
        <p:spPr>
          <a:xfrm>
            <a:off x="7763063" y="2372703"/>
            <a:ext cx="295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Observed</a:t>
            </a:r>
            <a:endParaRPr lang="en-US" sz="2400" dirty="0">
              <a:ea typeface="Courier New" charset="0"/>
              <a:cs typeface="Courier New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8804515" y="2799633"/>
            <a:ext cx="347822" cy="3365799"/>
          </a:xfrm>
          <a:prstGeom prst="rect">
            <a:avLst/>
          </a:prstGeom>
          <a:noFill/>
          <a:ln w="28575">
            <a:solidFill>
              <a:srgbClr val="69AF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D61C2A4F-AF7B-2641-B150-CD54BA38D916}"/>
              </a:ext>
            </a:extLst>
          </p:cNvPr>
          <p:cNvSpPr txBox="1">
            <a:spLocks/>
          </p:cNvSpPr>
          <p:nvPr/>
        </p:nvSpPr>
        <p:spPr>
          <a:xfrm>
            <a:off x="838199" y="1441989"/>
            <a:ext cx="11148753" cy="4470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observed substitutions may reflect how they evolved.</a:t>
            </a:r>
          </a:p>
        </p:txBody>
      </p:sp>
    </p:spTree>
    <p:extLst>
      <p:ext uri="{BB962C8B-B14F-4D97-AF65-F5344CB8AC3E}">
        <p14:creationId xmlns:p14="http://schemas.microsoft.com/office/powerpoint/2010/main" val="20516216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E2C5D96C-9D9E-1A4D-BEB0-DBF94A375765}"/>
              </a:ext>
            </a:extLst>
          </p:cNvPr>
          <p:cNvSpPr txBox="1"/>
          <p:nvPr/>
        </p:nvSpPr>
        <p:spPr>
          <a:xfrm>
            <a:off x="1040914" y="3773417"/>
            <a:ext cx="50210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 	CGTTGATGAAAA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 	CG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A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TGATGA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G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POWV	      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G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C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TGA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A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GA</a:t>
            </a:r>
            <a:r>
              <a:rPr lang="en-US" sz="20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T</a:t>
            </a:r>
            <a:r>
              <a:rPr lang="en-US" sz="20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6C582621-947E-BE4F-AE54-2F023B756E41}"/>
              </a:ext>
            </a:extLst>
          </p:cNvPr>
          <p:cNvSpPr txBox="1">
            <a:spLocks/>
          </p:cNvSpPr>
          <p:nvPr/>
        </p:nvSpPr>
        <p:spPr>
          <a:xfrm>
            <a:off x="838200" y="448250"/>
            <a:ext cx="10515600" cy="73648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Account for </a:t>
            </a:r>
            <a:r>
              <a:rPr lang="en-US" dirty="0" err="1"/>
              <a:t>unsampled</a:t>
            </a:r>
            <a:r>
              <a:rPr lang="en-US" dirty="0"/>
              <a:t> substitutions</a:t>
            </a:r>
          </a:p>
        </p:txBody>
      </p:sp>
      <p:sp>
        <p:nvSpPr>
          <p:cNvPr id="53" name="Content Placeholder 1">
            <a:extLst>
              <a:ext uri="{FF2B5EF4-FFF2-40B4-BE49-F238E27FC236}">
                <a16:creationId xmlns:a16="http://schemas.microsoft.com/office/drawing/2014/main" id="{D61C2A4F-AF7B-2641-B150-CD54BA38D916}"/>
              </a:ext>
            </a:extLst>
          </p:cNvPr>
          <p:cNvSpPr txBox="1">
            <a:spLocks/>
          </p:cNvSpPr>
          <p:nvPr/>
        </p:nvSpPr>
        <p:spPr>
          <a:xfrm>
            <a:off x="838199" y="1441989"/>
            <a:ext cx="11148753" cy="4470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observed substitutions may reflect how they evolved.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C5D96C-9D9E-1A4D-BEB0-DBF94A375765}"/>
              </a:ext>
            </a:extLst>
          </p:cNvPr>
          <p:cNvSpPr txBox="1"/>
          <p:nvPr/>
        </p:nvSpPr>
        <p:spPr>
          <a:xfrm>
            <a:off x="8745327" y="2749112"/>
            <a:ext cx="40701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A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</a:p>
          <a:p>
            <a:pPr algn="r"/>
            <a:r>
              <a:rPr lang="en-US" sz="2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C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2C5D96C-9D9E-1A4D-BEB0-DBF94A375765}"/>
              </a:ext>
            </a:extLst>
          </p:cNvPr>
          <p:cNvSpPr txBox="1"/>
          <p:nvPr/>
        </p:nvSpPr>
        <p:spPr>
          <a:xfrm>
            <a:off x="5787272" y="2752284"/>
            <a:ext cx="29580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</a:p>
          <a:p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</a:p>
          <a:p>
            <a:r>
              <a:rPr lang="en-US" sz="2400" dirty="0" err="1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Unsampled</a:t>
            </a:r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event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POWV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2C5D96C-9D9E-1A4D-BEB0-DBF94A375765}"/>
              </a:ext>
            </a:extLst>
          </p:cNvPr>
          <p:cNvSpPr txBox="1"/>
          <p:nvPr/>
        </p:nvSpPr>
        <p:spPr>
          <a:xfrm>
            <a:off x="9152337" y="2749112"/>
            <a:ext cx="40701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</a:p>
          <a:p>
            <a:pPr algn="r"/>
            <a:r>
              <a:rPr lang="en-US" sz="2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A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</a:p>
          <a:p>
            <a:pPr algn="r"/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</a:p>
          <a:p>
            <a:pPr algn="r"/>
            <a:r>
              <a:rPr lang="en-US" sz="2400" b="1" dirty="0">
                <a:highlight>
                  <a:srgbClr val="9AF0D2"/>
                </a:highlight>
                <a:latin typeface="Courier New" panose="02070309020205020404" pitchFamily="49" charset="0"/>
                <a:cs typeface="Times New Roman" panose="02020603050405020304" pitchFamily="18" charset="0"/>
              </a:rPr>
              <a:t>C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30223" y="3773416"/>
            <a:ext cx="208718" cy="1015663"/>
          </a:xfrm>
          <a:prstGeom prst="rect">
            <a:avLst/>
          </a:prstGeom>
          <a:noFill/>
          <a:ln w="28575">
            <a:solidFill>
              <a:srgbClr val="69AF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2C5D96C-9D9E-1A4D-BEB0-DBF94A375765}"/>
              </a:ext>
            </a:extLst>
          </p:cNvPr>
          <p:cNvSpPr txBox="1"/>
          <p:nvPr/>
        </p:nvSpPr>
        <p:spPr>
          <a:xfrm>
            <a:off x="7763063" y="2372703"/>
            <a:ext cx="295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Observed</a:t>
            </a:r>
            <a:endParaRPr lang="en-US" sz="2400" dirty="0">
              <a:ea typeface="Courier New" charset="0"/>
              <a:cs typeface="Courier New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2C5D96C-9D9E-1A4D-BEB0-DBF94A375765}"/>
              </a:ext>
            </a:extLst>
          </p:cNvPr>
          <p:cNvSpPr txBox="1"/>
          <p:nvPr/>
        </p:nvSpPr>
        <p:spPr>
          <a:xfrm>
            <a:off x="9182154" y="2373586"/>
            <a:ext cx="2958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Actual</a:t>
            </a:r>
            <a:endParaRPr lang="en-US" sz="2400" dirty="0">
              <a:ea typeface="Courier New" charset="0"/>
              <a:cs typeface="Courier New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8804515" y="2799633"/>
            <a:ext cx="347822" cy="3365799"/>
          </a:xfrm>
          <a:prstGeom prst="rect">
            <a:avLst/>
          </a:prstGeom>
          <a:noFill/>
          <a:ln w="28575">
            <a:solidFill>
              <a:srgbClr val="69AF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9212273" y="2799633"/>
            <a:ext cx="347822" cy="3365799"/>
          </a:xfrm>
          <a:prstGeom prst="rect">
            <a:avLst/>
          </a:prstGeom>
          <a:noFill/>
          <a:ln w="28575">
            <a:solidFill>
              <a:srgbClr val="69AF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54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11CF860D-16FC-E641-BC2A-3BFC69A55B36}"/>
              </a:ext>
            </a:extLst>
          </p:cNvPr>
          <p:cNvGrpSpPr/>
          <p:nvPr/>
        </p:nvGrpSpPr>
        <p:grpSpPr>
          <a:xfrm>
            <a:off x="6923943" y="1318266"/>
            <a:ext cx="4940791" cy="4746205"/>
            <a:chOff x="3518448" y="1269178"/>
            <a:chExt cx="4940791" cy="4446985"/>
          </a:xfrm>
        </p:grpSpPr>
        <p:cxnSp>
          <p:nvCxnSpPr>
            <p:cNvPr id="13" name="Elbow Connector 28">
              <a:extLst>
                <a:ext uri="{FF2B5EF4-FFF2-40B4-BE49-F238E27FC236}">
                  <a16:creationId xmlns:a16="http://schemas.microsoft.com/office/drawing/2014/main" id="{B205437E-943F-834D-AA35-C90B2650EE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3458" y="1701599"/>
              <a:ext cx="333955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D485932-DD20-3B4F-85BD-484CBA2C540F}"/>
                </a:ext>
              </a:extLst>
            </p:cNvPr>
            <p:cNvSpPr txBox="1"/>
            <p:nvPr/>
          </p:nvSpPr>
          <p:spPr>
            <a:xfrm>
              <a:off x="5393632" y="1511169"/>
              <a:ext cx="121920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Transition</a:t>
              </a:r>
            </a:p>
          </p:txBody>
        </p:sp>
        <p:cxnSp>
          <p:nvCxnSpPr>
            <p:cNvPr id="23" name="Elbow Connector 28">
              <a:extLst>
                <a:ext uri="{FF2B5EF4-FFF2-40B4-BE49-F238E27FC236}">
                  <a16:creationId xmlns:a16="http://schemas.microsoft.com/office/drawing/2014/main" id="{26FAEB4F-0428-3144-8150-1DE8AD7C0543}"/>
                </a:ext>
              </a:extLst>
            </p:cNvPr>
            <p:cNvCxnSpPr>
              <a:cxnSpLocks/>
              <a:stCxn id="26" idx="2"/>
              <a:endCxn id="40" idx="4"/>
            </p:cNvCxnSpPr>
            <p:nvPr/>
          </p:nvCxnSpPr>
          <p:spPr>
            <a:xfrm>
              <a:off x="4035286" y="1931390"/>
              <a:ext cx="0" cy="318882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Hexagon 25">
              <a:extLst>
                <a:ext uri="{FF2B5EF4-FFF2-40B4-BE49-F238E27FC236}">
                  <a16:creationId xmlns:a16="http://schemas.microsoft.com/office/drawing/2014/main" id="{BD980229-86F8-AF41-96E9-C9FEBD147885}"/>
                </a:ext>
              </a:extLst>
            </p:cNvPr>
            <p:cNvSpPr/>
            <p:nvPr/>
          </p:nvSpPr>
          <p:spPr>
            <a:xfrm>
              <a:off x="3935895" y="1471809"/>
              <a:ext cx="397563" cy="459581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2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32" name="Hexagon 31">
              <a:extLst>
                <a:ext uri="{FF2B5EF4-FFF2-40B4-BE49-F238E27FC236}">
                  <a16:creationId xmlns:a16="http://schemas.microsoft.com/office/drawing/2014/main" id="{E05ED73C-3993-9E4B-9358-FCDEB71F1140}"/>
                </a:ext>
              </a:extLst>
            </p:cNvPr>
            <p:cNvSpPr/>
            <p:nvPr/>
          </p:nvSpPr>
          <p:spPr>
            <a:xfrm>
              <a:off x="7673008" y="1471808"/>
              <a:ext cx="397563" cy="459581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2000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G</a:t>
              </a:r>
            </a:p>
          </p:txBody>
        </p:sp>
        <p:cxnSp>
          <p:nvCxnSpPr>
            <p:cNvPr id="38" name="Elbow Connector 28">
              <a:extLst>
                <a:ext uri="{FF2B5EF4-FFF2-40B4-BE49-F238E27FC236}">
                  <a16:creationId xmlns:a16="http://schemas.microsoft.com/office/drawing/2014/main" id="{7EB6DA97-FFE4-6E4F-B470-49E04E896E1A}"/>
                </a:ext>
              </a:extLst>
            </p:cNvPr>
            <p:cNvCxnSpPr>
              <a:cxnSpLocks/>
              <a:stCxn id="40" idx="0"/>
              <a:endCxn id="41" idx="3"/>
            </p:cNvCxnSpPr>
            <p:nvPr/>
          </p:nvCxnSpPr>
          <p:spPr>
            <a:xfrm flipV="1">
              <a:off x="4333458" y="5350000"/>
              <a:ext cx="333955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7E2ED01-772A-4B4E-8A11-21BC13B6EA3B}"/>
                </a:ext>
              </a:extLst>
            </p:cNvPr>
            <p:cNvSpPr txBox="1"/>
            <p:nvPr/>
          </p:nvSpPr>
          <p:spPr>
            <a:xfrm>
              <a:off x="5393632" y="5146713"/>
              <a:ext cx="121920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Transition</a:t>
              </a:r>
            </a:p>
          </p:txBody>
        </p:sp>
        <p:sp>
          <p:nvSpPr>
            <p:cNvPr id="40" name="Hexagon 39">
              <a:extLst>
                <a:ext uri="{FF2B5EF4-FFF2-40B4-BE49-F238E27FC236}">
                  <a16:creationId xmlns:a16="http://schemas.microsoft.com/office/drawing/2014/main" id="{3F622B55-24F2-6A48-8CCC-97C31BA21957}"/>
                </a:ext>
              </a:extLst>
            </p:cNvPr>
            <p:cNvSpPr/>
            <p:nvPr/>
          </p:nvSpPr>
          <p:spPr>
            <a:xfrm>
              <a:off x="3935895" y="5120210"/>
              <a:ext cx="397563" cy="459581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2000" b="1" dirty="0">
                  <a:solidFill>
                    <a:srgbClr val="00B0F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</a:p>
          </p:txBody>
        </p:sp>
        <p:sp>
          <p:nvSpPr>
            <p:cNvPr id="41" name="Hexagon 40">
              <a:extLst>
                <a:ext uri="{FF2B5EF4-FFF2-40B4-BE49-F238E27FC236}">
                  <a16:creationId xmlns:a16="http://schemas.microsoft.com/office/drawing/2014/main" id="{D26902A1-EF6E-334F-9083-2E7CB3AD4164}"/>
                </a:ext>
              </a:extLst>
            </p:cNvPr>
            <p:cNvSpPr/>
            <p:nvPr/>
          </p:nvSpPr>
          <p:spPr>
            <a:xfrm>
              <a:off x="7673008" y="5120209"/>
              <a:ext cx="397564" cy="459581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</a:t>
              </a:r>
            </a:p>
          </p:txBody>
        </p:sp>
        <p:cxnSp>
          <p:nvCxnSpPr>
            <p:cNvPr id="43" name="Elbow Connector 28">
              <a:extLst>
                <a:ext uri="{FF2B5EF4-FFF2-40B4-BE49-F238E27FC236}">
                  <a16:creationId xmlns:a16="http://schemas.microsoft.com/office/drawing/2014/main" id="{D60FA176-E009-4F45-80D3-EE2640DDB338}"/>
                </a:ext>
              </a:extLst>
            </p:cNvPr>
            <p:cNvCxnSpPr>
              <a:cxnSpLocks/>
              <a:stCxn id="32" idx="1"/>
              <a:endCxn id="41" idx="5"/>
            </p:cNvCxnSpPr>
            <p:nvPr/>
          </p:nvCxnSpPr>
          <p:spPr>
            <a:xfrm>
              <a:off x="7971180" y="1931389"/>
              <a:ext cx="1" cy="318882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Elbow Connector 28">
              <a:extLst>
                <a:ext uri="{FF2B5EF4-FFF2-40B4-BE49-F238E27FC236}">
                  <a16:creationId xmlns:a16="http://schemas.microsoft.com/office/drawing/2014/main" id="{B0076267-040C-D643-A2DD-1886C084280C}"/>
                </a:ext>
              </a:extLst>
            </p:cNvPr>
            <p:cNvCxnSpPr>
              <a:cxnSpLocks/>
              <a:stCxn id="40" idx="5"/>
              <a:endCxn id="32" idx="2"/>
            </p:cNvCxnSpPr>
            <p:nvPr/>
          </p:nvCxnSpPr>
          <p:spPr>
            <a:xfrm flipV="1">
              <a:off x="4234067" y="1931389"/>
              <a:ext cx="3538332" cy="318882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Elbow Connector 28">
              <a:extLst>
                <a:ext uri="{FF2B5EF4-FFF2-40B4-BE49-F238E27FC236}">
                  <a16:creationId xmlns:a16="http://schemas.microsoft.com/office/drawing/2014/main" id="{7BA25465-FA2B-3F49-A98D-E17397D9A0D3}"/>
                </a:ext>
              </a:extLst>
            </p:cNvPr>
            <p:cNvCxnSpPr>
              <a:cxnSpLocks/>
              <a:stCxn id="26" idx="1"/>
              <a:endCxn id="41" idx="4"/>
            </p:cNvCxnSpPr>
            <p:nvPr/>
          </p:nvCxnSpPr>
          <p:spPr>
            <a:xfrm>
              <a:off x="4234067" y="1931390"/>
              <a:ext cx="3538332" cy="31888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F31CECF-769D-854F-B020-6E1DA0A19008}"/>
                </a:ext>
              </a:extLst>
            </p:cNvPr>
            <p:cNvSpPr txBox="1"/>
            <p:nvPr/>
          </p:nvSpPr>
          <p:spPr>
            <a:xfrm>
              <a:off x="5277681" y="3326500"/>
              <a:ext cx="145110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cs typeface="Calibri" panose="020F0502020204030204" pitchFamily="34" charset="0"/>
                </a:rPr>
                <a:t>Transversions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AF50E3E-E1BC-904D-B6D5-A6161278319B}"/>
                </a:ext>
              </a:extLst>
            </p:cNvPr>
            <p:cNvSpPr txBox="1"/>
            <p:nvPr/>
          </p:nvSpPr>
          <p:spPr>
            <a:xfrm>
              <a:off x="4648194" y="3942255"/>
              <a:ext cx="516838" cy="36933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G</a:t>
              </a:r>
              <a:r>
                <a:rPr lang="en-US" i="1" baseline="-25000" dirty="0">
                  <a:solidFill>
                    <a:srgbClr val="00B0F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68217AF-3E88-A449-B996-B4E9C177BF37}"/>
                </a:ext>
              </a:extLst>
            </p:cNvPr>
            <p:cNvSpPr txBox="1"/>
            <p:nvPr/>
          </p:nvSpPr>
          <p:spPr>
            <a:xfrm>
              <a:off x="4648194" y="2637606"/>
              <a:ext cx="51683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r>
                <a:rPr lang="en-US" i="1" baseline="-25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5709024-C70D-354D-9C18-D594571DB7BF}"/>
                </a:ext>
              </a:extLst>
            </p:cNvPr>
            <p:cNvSpPr txBox="1"/>
            <p:nvPr/>
          </p:nvSpPr>
          <p:spPr>
            <a:xfrm>
              <a:off x="6851369" y="3942255"/>
              <a:ext cx="516838" cy="36933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en-US" i="1" baseline="-25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410A2FC-AEFC-F14D-A1F9-9AEBD35EE4A1}"/>
                </a:ext>
              </a:extLst>
            </p:cNvPr>
            <p:cNvSpPr txBox="1"/>
            <p:nvPr/>
          </p:nvSpPr>
          <p:spPr>
            <a:xfrm>
              <a:off x="6851369" y="2720083"/>
              <a:ext cx="51683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solidFill>
                    <a:srgbClr val="00B0F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  <a:r>
                <a:rPr lang="en-US" i="1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G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4D3253B7-6B43-544D-9B4F-19053D6D0D1F}"/>
                </a:ext>
              </a:extLst>
            </p:cNvPr>
            <p:cNvSpPr txBox="1"/>
            <p:nvPr/>
          </p:nvSpPr>
          <p:spPr>
            <a:xfrm>
              <a:off x="6851369" y="1269178"/>
              <a:ext cx="516838" cy="36933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r>
                <a:rPr lang="en-US" i="1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G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3BF5CB2-D407-5548-A197-9EF7EA00A436}"/>
                </a:ext>
              </a:extLst>
            </p:cNvPr>
            <p:cNvSpPr txBox="1"/>
            <p:nvPr/>
          </p:nvSpPr>
          <p:spPr>
            <a:xfrm>
              <a:off x="7493731" y="3361936"/>
              <a:ext cx="51683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en-US" i="1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G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AE945D2-A330-8544-9ADB-8B978A4E0C6E}"/>
                </a:ext>
              </a:extLst>
            </p:cNvPr>
            <p:cNvSpPr txBox="1"/>
            <p:nvPr/>
          </p:nvSpPr>
          <p:spPr>
            <a:xfrm>
              <a:off x="4005648" y="3354385"/>
              <a:ext cx="51683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solidFill>
                    <a:srgbClr val="00B0F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  <a:r>
                <a:rPr lang="en-US" i="1" baseline="-25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D8E8B5F-0AAC-3A48-BA30-B44C3E5C7031}"/>
                </a:ext>
              </a:extLst>
            </p:cNvPr>
            <p:cNvSpPr txBox="1"/>
            <p:nvPr/>
          </p:nvSpPr>
          <p:spPr>
            <a:xfrm>
              <a:off x="4648194" y="1269178"/>
              <a:ext cx="516838" cy="36933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G</a:t>
              </a:r>
              <a:r>
                <a:rPr lang="en-US" i="1" baseline="-25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E11C412-5B3A-DC4D-8620-BC1E81E50A42}"/>
                </a:ext>
              </a:extLst>
            </p:cNvPr>
            <p:cNvSpPr txBox="1"/>
            <p:nvPr/>
          </p:nvSpPr>
          <p:spPr>
            <a:xfrm>
              <a:off x="7942401" y="3358767"/>
              <a:ext cx="51683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latin typeface="Calibri" panose="020F0502020204030204" pitchFamily="34" charset="0"/>
                  <a:cs typeface="Calibri" panose="020F0502020204030204" pitchFamily="34" charset="0"/>
                </a:rPr>
                <a:t>G</a:t>
              </a:r>
              <a:r>
                <a:rPr lang="en-US" i="1" baseline="-25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231D183-6AA7-ED47-9EBB-8895E9ECF888}"/>
                </a:ext>
              </a:extLst>
            </p:cNvPr>
            <p:cNvSpPr txBox="1"/>
            <p:nvPr/>
          </p:nvSpPr>
          <p:spPr>
            <a:xfrm>
              <a:off x="3518448" y="3341133"/>
              <a:ext cx="51683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</a:t>
              </a:r>
              <a:r>
                <a:rPr lang="en-US" i="1" baseline="-25000" dirty="0">
                  <a:solidFill>
                    <a:srgbClr val="00B0F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19D3022-BC21-204A-BDD0-89230267A15C}"/>
                </a:ext>
              </a:extLst>
            </p:cNvPr>
            <p:cNvSpPr txBox="1"/>
            <p:nvPr/>
          </p:nvSpPr>
          <p:spPr>
            <a:xfrm>
              <a:off x="6851369" y="5346831"/>
              <a:ext cx="51683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solidFill>
                    <a:srgbClr val="00B0F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  <a:r>
                <a:rPr lang="en-US" i="1" baseline="-25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E25E1E88-BA10-D148-A99E-6D8C9A4F0EDD}"/>
                </a:ext>
              </a:extLst>
            </p:cNvPr>
            <p:cNvSpPr txBox="1"/>
            <p:nvPr/>
          </p:nvSpPr>
          <p:spPr>
            <a:xfrm>
              <a:off x="4648194" y="5346831"/>
              <a:ext cx="51683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i="1" dirty="0">
                  <a:latin typeface="Calibri" panose="020F0502020204030204" pitchFamily="34" charset="0"/>
                  <a:cs typeface="Calibri" panose="020F0502020204030204" pitchFamily="34" charset="0"/>
                </a:rPr>
                <a:t>R</a:t>
              </a:r>
              <a:r>
                <a:rPr lang="en-US" i="1" baseline="-25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en-US" i="1" baseline="-25000" dirty="0">
                  <a:solidFill>
                    <a:srgbClr val="00B0F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</a:t>
              </a:r>
            </a:p>
          </p:txBody>
        </p:sp>
      </p:grpSp>
      <p:sp>
        <p:nvSpPr>
          <p:cNvPr id="79" name="Title 1">
            <a:extLst>
              <a:ext uri="{FF2B5EF4-FFF2-40B4-BE49-F238E27FC236}">
                <a16:creationId xmlns:a16="http://schemas.microsoft.com/office/drawing/2014/main" id="{F6C6C129-843C-6B4F-83E9-182456DBC32E}"/>
              </a:ext>
            </a:extLst>
          </p:cNvPr>
          <p:cNvSpPr txBox="1">
            <a:spLocks/>
          </p:cNvSpPr>
          <p:nvPr/>
        </p:nvSpPr>
        <p:spPr>
          <a:xfrm>
            <a:off x="838200" y="354008"/>
            <a:ext cx="10515600" cy="8027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Substitution models</a:t>
            </a:r>
          </a:p>
        </p:txBody>
      </p:sp>
      <p:sp>
        <p:nvSpPr>
          <p:cNvPr id="80" name="Content Placeholder 2">
            <a:extLst>
              <a:ext uri="{FF2B5EF4-FFF2-40B4-BE49-F238E27FC236}">
                <a16:creationId xmlns:a16="http://schemas.microsoft.com/office/drawing/2014/main" id="{F724730C-01E1-E44B-B3B7-D5F425EB9E29}"/>
              </a:ext>
            </a:extLst>
          </p:cNvPr>
          <p:cNvSpPr txBox="1">
            <a:spLocks/>
          </p:cNvSpPr>
          <p:nvPr/>
        </p:nvSpPr>
        <p:spPr>
          <a:xfrm>
            <a:off x="418360" y="1787753"/>
            <a:ext cx="6119593" cy="45525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 infer more accurate genetic distances, one must select a substitution model that best explains how the sequences evolved. </a:t>
            </a:r>
          </a:p>
          <a:p>
            <a:r>
              <a:rPr lang="en-US" dirty="0"/>
              <a:t>Such models account for:</a:t>
            </a:r>
          </a:p>
          <a:p>
            <a:pPr lvl="1"/>
            <a:r>
              <a:rPr lang="en-US" dirty="0"/>
              <a:t>Rates of substitution between nucleotides</a:t>
            </a:r>
          </a:p>
          <a:p>
            <a:pPr lvl="1"/>
            <a:r>
              <a:rPr lang="en-US" dirty="0"/>
              <a:t>Rate heterogeneity among sites (1</a:t>
            </a:r>
            <a:r>
              <a:rPr lang="en-US" baseline="30000" dirty="0"/>
              <a:t>st</a:t>
            </a:r>
            <a:r>
              <a:rPr lang="en-US" dirty="0"/>
              <a:t>, 2</a:t>
            </a:r>
            <a:r>
              <a:rPr lang="en-US" baseline="30000" dirty="0"/>
              <a:t>nd</a:t>
            </a:r>
            <a:r>
              <a:rPr lang="en-US" dirty="0"/>
              <a:t>, and 3</a:t>
            </a:r>
            <a:r>
              <a:rPr lang="en-US" baseline="30000" dirty="0"/>
              <a:t>rd</a:t>
            </a:r>
            <a:r>
              <a:rPr lang="en-US" dirty="0"/>
              <a:t> codon positions)</a:t>
            </a:r>
          </a:p>
          <a:p>
            <a:pPr lvl="1"/>
            <a:r>
              <a:rPr lang="en-US" dirty="0"/>
              <a:t>Transition/Transversion ratio</a:t>
            </a:r>
          </a:p>
          <a:p>
            <a:pPr lvl="1"/>
            <a:r>
              <a:rPr lang="en-US" dirty="0"/>
              <a:t>Nucleotide frequency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E6EF27-5A51-6741-B10C-1772D07C068E}"/>
              </a:ext>
            </a:extLst>
          </p:cNvPr>
          <p:cNvSpPr txBox="1"/>
          <p:nvPr/>
        </p:nvSpPr>
        <p:spPr>
          <a:xfrm>
            <a:off x="7817431" y="6199798"/>
            <a:ext cx="308179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Substitution model</a:t>
            </a:r>
          </a:p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(explains how sequences changed)</a:t>
            </a:r>
          </a:p>
        </p:txBody>
      </p:sp>
    </p:spTree>
    <p:extLst>
      <p:ext uri="{BB962C8B-B14F-4D97-AF65-F5344CB8AC3E}">
        <p14:creationId xmlns:p14="http://schemas.microsoft.com/office/powerpoint/2010/main" val="42086590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1BF0D63-BFB9-9741-A11F-30BF2F2CD4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1873303"/>
              </p:ext>
            </p:extLst>
          </p:nvPr>
        </p:nvGraphicFramePr>
        <p:xfrm>
          <a:off x="9285406" y="2536372"/>
          <a:ext cx="2471165" cy="18292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4233">
                  <a:extLst>
                    <a:ext uri="{9D8B030D-6E8A-4147-A177-3AD203B41FA5}">
                      <a16:colId xmlns:a16="http://schemas.microsoft.com/office/drawing/2014/main" val="4241001663"/>
                    </a:ext>
                  </a:extLst>
                </a:gridCol>
                <a:gridCol w="494233">
                  <a:extLst>
                    <a:ext uri="{9D8B030D-6E8A-4147-A177-3AD203B41FA5}">
                      <a16:colId xmlns:a16="http://schemas.microsoft.com/office/drawing/2014/main" val="409993423"/>
                    </a:ext>
                  </a:extLst>
                </a:gridCol>
                <a:gridCol w="494233">
                  <a:extLst>
                    <a:ext uri="{9D8B030D-6E8A-4147-A177-3AD203B41FA5}">
                      <a16:colId xmlns:a16="http://schemas.microsoft.com/office/drawing/2014/main" val="515141079"/>
                    </a:ext>
                  </a:extLst>
                </a:gridCol>
                <a:gridCol w="494233">
                  <a:extLst>
                    <a:ext uri="{9D8B030D-6E8A-4147-A177-3AD203B41FA5}">
                      <a16:colId xmlns:a16="http://schemas.microsoft.com/office/drawing/2014/main" val="2559091930"/>
                    </a:ext>
                  </a:extLst>
                </a:gridCol>
                <a:gridCol w="494233">
                  <a:extLst>
                    <a:ext uri="{9D8B030D-6E8A-4147-A177-3AD203B41FA5}">
                      <a16:colId xmlns:a16="http://schemas.microsoft.com/office/drawing/2014/main" val="3621256192"/>
                    </a:ext>
                  </a:extLst>
                </a:gridCol>
              </a:tblGrid>
              <a:tr h="271992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0B0F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0B05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9786601"/>
                  </a:ext>
                </a:extLst>
              </a:tr>
              <a:tr h="36588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</a:t>
                      </a:r>
                      <a:r>
                        <a:rPr lang="en-US" i="1" baseline="-25000" dirty="0">
                          <a:solidFill>
                            <a:srgbClr val="00B0F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</a:t>
                      </a:r>
                      <a:r>
                        <a:rPr lang="en-US" i="1" baseline="-25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</a:t>
                      </a:r>
                      <a:r>
                        <a:rPr lang="en-US" i="1" baseline="-25000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2230210"/>
                  </a:ext>
                </a:extLst>
              </a:tr>
              <a:tr h="36588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0B0F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solidFill>
                            <a:srgbClr val="00B0F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r>
                        <a:rPr lang="en-US" i="1" baseline="-25000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solidFill>
                            <a:srgbClr val="00B0F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r>
                        <a:rPr lang="en-US" i="1" baseline="-25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solidFill>
                            <a:srgbClr val="00B0F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r>
                        <a:rPr lang="en-US" i="1" baseline="-25000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7584274"/>
                  </a:ext>
                </a:extLst>
              </a:tr>
              <a:tr h="365884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</a:t>
                      </a:r>
                      <a:r>
                        <a:rPr lang="en-US" i="1" baseline="-25000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</a:t>
                      </a:r>
                      <a:r>
                        <a:rPr lang="en-US" i="1" baseline="-25000" dirty="0">
                          <a:solidFill>
                            <a:srgbClr val="00B0F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</a:t>
                      </a:r>
                      <a:r>
                        <a:rPr lang="en-US" i="1" baseline="-25000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0316857"/>
                  </a:ext>
                </a:extLst>
              </a:tr>
              <a:tr h="36588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0B05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</a:t>
                      </a:r>
                      <a:r>
                        <a:rPr lang="en-US" i="1" baseline="-25000" dirty="0">
                          <a:solidFill>
                            <a:srgbClr val="FF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</a:t>
                      </a:r>
                      <a:r>
                        <a:rPr lang="en-US" i="1" baseline="-25000" dirty="0">
                          <a:solidFill>
                            <a:srgbClr val="00B0F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</a:t>
                      </a:r>
                      <a:r>
                        <a:rPr lang="en-US" i="1" baseline="-25000" dirty="0">
                          <a:solidFill>
                            <a:srgbClr val="00B05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</a:t>
                      </a:r>
                      <a:r>
                        <a:rPr lang="en-US" i="1" baseline="-25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562719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92681DD-7350-7741-B026-0EEF5E63DDC4}"/>
              </a:ext>
            </a:extLst>
          </p:cNvPr>
          <p:cNvSpPr txBox="1"/>
          <p:nvPr/>
        </p:nvSpPr>
        <p:spPr>
          <a:xfrm>
            <a:off x="9775371" y="4365668"/>
            <a:ext cx="198120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Substitution matrix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C6C129-843C-6B4F-83E9-182456DBC32E}"/>
              </a:ext>
            </a:extLst>
          </p:cNvPr>
          <p:cNvSpPr txBox="1">
            <a:spLocks/>
          </p:cNvSpPr>
          <p:nvPr/>
        </p:nvSpPr>
        <p:spPr>
          <a:xfrm>
            <a:off x="838200" y="354008"/>
            <a:ext cx="10515600" cy="8027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Example substitution models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724730C-01E1-E44B-B3B7-D5F425EB9E29}"/>
              </a:ext>
            </a:extLst>
          </p:cNvPr>
          <p:cNvSpPr txBox="1">
            <a:spLocks/>
          </p:cNvSpPr>
          <p:nvPr/>
        </p:nvSpPr>
        <p:spPr>
          <a:xfrm>
            <a:off x="418360" y="1787753"/>
            <a:ext cx="8627669" cy="45525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Jukes and Cantor (JC69)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Simplest, assumes frequencies of each nucleotide and rates of change are equal (25%)</a:t>
            </a:r>
          </a:p>
          <a:p>
            <a:r>
              <a:rPr lang="en-US" dirty="0"/>
              <a:t>HKY85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Considers substitutions as transitions or </a:t>
            </a:r>
            <a:r>
              <a:rPr lang="en-US" dirty="0" err="1">
                <a:solidFill>
                  <a:srgbClr val="69AFC3"/>
                </a:solidFill>
              </a:rPr>
              <a:t>transversions</a:t>
            </a:r>
            <a:r>
              <a:rPr lang="en-US" dirty="0">
                <a:solidFill>
                  <a:srgbClr val="69AFC3"/>
                </a:solidFill>
              </a:rPr>
              <a:t>, same rate</a:t>
            </a:r>
          </a:p>
          <a:p>
            <a:r>
              <a:rPr lang="en-US" dirty="0"/>
              <a:t>General time reversible (GTR)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Uses a substitution matrix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4639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1154F-7F57-DD40-9083-2EA070E80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/>
          <a:lstStyle/>
          <a:p>
            <a:r>
              <a:rPr lang="en-US" dirty="0"/>
              <a:t>Calculating genetic distances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5CE4C62-3A3D-2446-A5C4-53DD2261B0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7383168"/>
              </p:ext>
            </p:extLst>
          </p:nvPr>
        </p:nvGraphicFramePr>
        <p:xfrm>
          <a:off x="637117" y="4011318"/>
          <a:ext cx="4442886" cy="221733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93654">
                  <a:extLst>
                    <a:ext uri="{9D8B030D-6E8A-4147-A177-3AD203B41FA5}">
                      <a16:colId xmlns:a16="http://schemas.microsoft.com/office/drawing/2014/main" val="1955357199"/>
                    </a:ext>
                  </a:extLst>
                </a:gridCol>
                <a:gridCol w="493654">
                  <a:extLst>
                    <a:ext uri="{9D8B030D-6E8A-4147-A177-3AD203B41FA5}">
                      <a16:colId xmlns:a16="http://schemas.microsoft.com/office/drawing/2014/main" val="740945625"/>
                    </a:ext>
                  </a:extLst>
                </a:gridCol>
                <a:gridCol w="493654">
                  <a:extLst>
                    <a:ext uri="{9D8B030D-6E8A-4147-A177-3AD203B41FA5}">
                      <a16:colId xmlns:a16="http://schemas.microsoft.com/office/drawing/2014/main" val="1759492634"/>
                    </a:ext>
                  </a:extLst>
                </a:gridCol>
                <a:gridCol w="493654">
                  <a:extLst>
                    <a:ext uri="{9D8B030D-6E8A-4147-A177-3AD203B41FA5}">
                      <a16:colId xmlns:a16="http://schemas.microsoft.com/office/drawing/2014/main" val="1511056838"/>
                    </a:ext>
                  </a:extLst>
                </a:gridCol>
                <a:gridCol w="493654">
                  <a:extLst>
                    <a:ext uri="{9D8B030D-6E8A-4147-A177-3AD203B41FA5}">
                      <a16:colId xmlns:a16="http://schemas.microsoft.com/office/drawing/2014/main" val="1202708796"/>
                    </a:ext>
                  </a:extLst>
                </a:gridCol>
                <a:gridCol w="493654">
                  <a:extLst>
                    <a:ext uri="{9D8B030D-6E8A-4147-A177-3AD203B41FA5}">
                      <a16:colId xmlns:a16="http://schemas.microsoft.com/office/drawing/2014/main" val="1614258577"/>
                    </a:ext>
                  </a:extLst>
                </a:gridCol>
                <a:gridCol w="493654">
                  <a:extLst>
                    <a:ext uri="{9D8B030D-6E8A-4147-A177-3AD203B41FA5}">
                      <a16:colId xmlns:a16="http://schemas.microsoft.com/office/drawing/2014/main" val="2219971033"/>
                    </a:ext>
                  </a:extLst>
                </a:gridCol>
                <a:gridCol w="493654">
                  <a:extLst>
                    <a:ext uri="{9D8B030D-6E8A-4147-A177-3AD203B41FA5}">
                      <a16:colId xmlns:a16="http://schemas.microsoft.com/office/drawing/2014/main" val="1491829600"/>
                    </a:ext>
                  </a:extLst>
                </a:gridCol>
                <a:gridCol w="493654">
                  <a:extLst>
                    <a:ext uri="{9D8B030D-6E8A-4147-A177-3AD203B41FA5}">
                      <a16:colId xmlns:a16="http://schemas.microsoft.com/office/drawing/2014/main" val="3984238578"/>
                    </a:ext>
                  </a:extLst>
                </a:gridCol>
              </a:tblGrid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DENV1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101459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DENV2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0.373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30797311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DENV3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0.294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0.216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35223269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DENV4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0.294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0.431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0.333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57059162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ZIKV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0.294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0.373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4220550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WNV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0.373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0.353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0.333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0.314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91464009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YFV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0.451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0.373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15396030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POWV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0.333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0.451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0.431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0.490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8018597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DENV1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DENV2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DENV3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DENV4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ZIKV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WNV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YFV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POWV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097430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319993B-808D-574F-A5B7-9CAA2B707826}"/>
              </a:ext>
            </a:extLst>
          </p:cNvPr>
          <p:cNvSpPr txBox="1"/>
          <p:nvPr/>
        </p:nvSpPr>
        <p:spPr>
          <a:xfrm>
            <a:off x="501649" y="1610426"/>
            <a:ext cx="660491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	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DENV2	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GGGGG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	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DENV4	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ZIKV	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WNV	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YFV	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POWV	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2B0483-DDEA-C54F-8AE6-D389D9A02AA7}"/>
              </a:ext>
            </a:extLst>
          </p:cNvPr>
          <p:cNvSpPr txBox="1"/>
          <p:nvPr/>
        </p:nvSpPr>
        <p:spPr>
          <a:xfrm>
            <a:off x="106878" y="6359838"/>
            <a:ext cx="5255345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Matrix of dissimilarities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(pairwise relative differences)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AE89FC1-7481-1642-906B-E7AD69A9DC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3543765"/>
              </p:ext>
            </p:extLst>
          </p:nvPr>
        </p:nvGraphicFramePr>
        <p:xfrm>
          <a:off x="7004052" y="4011318"/>
          <a:ext cx="4641762" cy="221733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578450">
                  <a:extLst>
                    <a:ext uri="{9D8B030D-6E8A-4147-A177-3AD203B41FA5}">
                      <a16:colId xmlns:a16="http://schemas.microsoft.com/office/drawing/2014/main" val="1762133574"/>
                    </a:ext>
                  </a:extLst>
                </a:gridCol>
                <a:gridCol w="507914">
                  <a:extLst>
                    <a:ext uri="{9D8B030D-6E8A-4147-A177-3AD203B41FA5}">
                      <a16:colId xmlns:a16="http://schemas.microsoft.com/office/drawing/2014/main" val="2617125019"/>
                    </a:ext>
                  </a:extLst>
                </a:gridCol>
                <a:gridCol w="507914">
                  <a:extLst>
                    <a:ext uri="{9D8B030D-6E8A-4147-A177-3AD203B41FA5}">
                      <a16:colId xmlns:a16="http://schemas.microsoft.com/office/drawing/2014/main" val="2646614577"/>
                    </a:ext>
                  </a:extLst>
                </a:gridCol>
                <a:gridCol w="507914">
                  <a:extLst>
                    <a:ext uri="{9D8B030D-6E8A-4147-A177-3AD203B41FA5}">
                      <a16:colId xmlns:a16="http://schemas.microsoft.com/office/drawing/2014/main" val="3656858903"/>
                    </a:ext>
                  </a:extLst>
                </a:gridCol>
                <a:gridCol w="507914">
                  <a:extLst>
                    <a:ext uri="{9D8B030D-6E8A-4147-A177-3AD203B41FA5}">
                      <a16:colId xmlns:a16="http://schemas.microsoft.com/office/drawing/2014/main" val="23276026"/>
                    </a:ext>
                  </a:extLst>
                </a:gridCol>
                <a:gridCol w="507914">
                  <a:extLst>
                    <a:ext uri="{9D8B030D-6E8A-4147-A177-3AD203B41FA5}">
                      <a16:colId xmlns:a16="http://schemas.microsoft.com/office/drawing/2014/main" val="3052876007"/>
                    </a:ext>
                  </a:extLst>
                </a:gridCol>
                <a:gridCol w="507914">
                  <a:extLst>
                    <a:ext uri="{9D8B030D-6E8A-4147-A177-3AD203B41FA5}">
                      <a16:colId xmlns:a16="http://schemas.microsoft.com/office/drawing/2014/main" val="2504979700"/>
                    </a:ext>
                  </a:extLst>
                </a:gridCol>
                <a:gridCol w="507914">
                  <a:extLst>
                    <a:ext uri="{9D8B030D-6E8A-4147-A177-3AD203B41FA5}">
                      <a16:colId xmlns:a16="http://schemas.microsoft.com/office/drawing/2014/main" val="1105981762"/>
                    </a:ext>
                  </a:extLst>
                </a:gridCol>
                <a:gridCol w="507914">
                  <a:extLst>
                    <a:ext uri="{9D8B030D-6E8A-4147-A177-3AD203B41FA5}">
                      <a16:colId xmlns:a16="http://schemas.microsoft.com/office/drawing/2014/main" val="4205684591"/>
                    </a:ext>
                  </a:extLst>
                </a:gridCol>
              </a:tblGrid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DENV1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25168155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DENV2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0.358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2973441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DENV3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0.343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0.349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66909003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DENV4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0.387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0.370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97254672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ZIKV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0.656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0.583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0.668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0.612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96063633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WNV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0.564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0.562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0.557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0.562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62297058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YFV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0.481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0.616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0.570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6293346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POWV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0.560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0.599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0.574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0.454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0.000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397300"/>
                  </a:ext>
                </a:extLst>
              </a:tr>
              <a:tr h="246370"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DENV1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DENV2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DENV3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DENV4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ZIKV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WNV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YFV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POWV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6855736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4B024FF-D330-FE47-BA57-B6CD9AFD995E}"/>
              </a:ext>
            </a:extLst>
          </p:cNvPr>
          <p:cNvSpPr txBox="1"/>
          <p:nvPr/>
        </p:nvSpPr>
        <p:spPr>
          <a:xfrm>
            <a:off x="6706297" y="6359838"/>
            <a:ext cx="5255344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Distance matrix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(expected pairwise genetic distance)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7EB659-D4FC-7E4D-82EC-E937C6B75553}"/>
              </a:ext>
            </a:extLst>
          </p:cNvPr>
          <p:cNvSpPr txBox="1"/>
          <p:nvPr/>
        </p:nvSpPr>
        <p:spPr>
          <a:xfrm>
            <a:off x="7443112" y="1442491"/>
            <a:ext cx="4111773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Substitution models are used to convert measures of sequence dissimilarity into genetic distances, accounting for hidden intermediate mutations (e.g. A → C → G, wrongly interpreted as A → G), and back mutations (e.g. A → C → A, wrongly interpreted as a conserved A).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A4584724-46CE-3D41-ADD6-DD2A64A5D912}"/>
              </a:ext>
            </a:extLst>
          </p:cNvPr>
          <p:cNvSpPr/>
          <p:nvPr/>
        </p:nvSpPr>
        <p:spPr>
          <a:xfrm>
            <a:off x="5362223" y="5144460"/>
            <a:ext cx="1471063" cy="897990"/>
          </a:xfrm>
          <a:prstGeom prst="rightArrow">
            <a:avLst>
              <a:gd name="adj1" fmla="val 68750"/>
              <a:gd name="adj2" fmla="val 48572"/>
            </a:avLst>
          </a:prstGeom>
          <a:solidFill>
            <a:srgbClr val="69AFC3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1380"/>
              </a:lnSpc>
            </a:pPr>
            <a:r>
              <a:rPr lang="en-US" sz="1400" dirty="0"/>
              <a:t>Correction for multiple mutations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CB5957F-0138-D841-B386-898E6FEB28C0}"/>
              </a:ext>
            </a:extLst>
          </p:cNvPr>
          <p:cNvGrpSpPr/>
          <p:nvPr/>
        </p:nvGrpSpPr>
        <p:grpSpPr>
          <a:xfrm>
            <a:off x="5530445" y="4011318"/>
            <a:ext cx="914025" cy="1009221"/>
            <a:chOff x="3665956" y="1107794"/>
            <a:chExt cx="4674557" cy="4836015"/>
          </a:xfrm>
        </p:grpSpPr>
        <p:cxnSp>
          <p:nvCxnSpPr>
            <p:cNvPr id="38" name="Elbow Connector 28">
              <a:extLst>
                <a:ext uri="{FF2B5EF4-FFF2-40B4-BE49-F238E27FC236}">
                  <a16:creationId xmlns:a16="http://schemas.microsoft.com/office/drawing/2014/main" id="{DB44381C-4555-1346-B7D1-6DC421E3DF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3458" y="1701599"/>
              <a:ext cx="3339550" cy="1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28">
              <a:extLst>
                <a:ext uri="{FF2B5EF4-FFF2-40B4-BE49-F238E27FC236}">
                  <a16:creationId xmlns:a16="http://schemas.microsoft.com/office/drawing/2014/main" id="{17A03C67-FB9E-AF45-8CA8-53817B697B9E}"/>
                </a:ext>
              </a:extLst>
            </p:cNvPr>
            <p:cNvCxnSpPr>
              <a:cxnSpLocks/>
              <a:stCxn id="40" idx="2"/>
              <a:endCxn id="43" idx="4"/>
            </p:cNvCxnSpPr>
            <p:nvPr/>
          </p:nvCxnSpPr>
          <p:spPr>
            <a:xfrm>
              <a:off x="3900317" y="2295406"/>
              <a:ext cx="0" cy="2460791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Hexagon 39">
              <a:extLst>
                <a:ext uri="{FF2B5EF4-FFF2-40B4-BE49-F238E27FC236}">
                  <a16:creationId xmlns:a16="http://schemas.microsoft.com/office/drawing/2014/main" id="{ED8511DB-B7ED-8546-AABC-AC5CC5F1A819}"/>
                </a:ext>
              </a:extLst>
            </p:cNvPr>
            <p:cNvSpPr/>
            <p:nvPr/>
          </p:nvSpPr>
          <p:spPr>
            <a:xfrm>
              <a:off x="3665956" y="1107794"/>
              <a:ext cx="937443" cy="1187612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1" name="Hexagon 40">
              <a:extLst>
                <a:ext uri="{FF2B5EF4-FFF2-40B4-BE49-F238E27FC236}">
                  <a16:creationId xmlns:a16="http://schemas.microsoft.com/office/drawing/2014/main" id="{2DD5F689-D856-6F4E-AA30-1EE368454CC4}"/>
                </a:ext>
              </a:extLst>
            </p:cNvPr>
            <p:cNvSpPr/>
            <p:nvPr/>
          </p:nvSpPr>
          <p:spPr>
            <a:xfrm>
              <a:off x="7403070" y="1107794"/>
              <a:ext cx="937443" cy="1187612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G</a:t>
              </a:r>
            </a:p>
          </p:txBody>
        </p:sp>
        <p:cxnSp>
          <p:nvCxnSpPr>
            <p:cNvPr id="42" name="Elbow Connector 28">
              <a:extLst>
                <a:ext uri="{FF2B5EF4-FFF2-40B4-BE49-F238E27FC236}">
                  <a16:creationId xmlns:a16="http://schemas.microsoft.com/office/drawing/2014/main" id="{36759103-2478-8143-85ED-0A49262591B3}"/>
                </a:ext>
              </a:extLst>
            </p:cNvPr>
            <p:cNvCxnSpPr>
              <a:cxnSpLocks/>
              <a:stCxn id="43" idx="0"/>
              <a:endCxn id="44" idx="3"/>
            </p:cNvCxnSpPr>
            <p:nvPr/>
          </p:nvCxnSpPr>
          <p:spPr>
            <a:xfrm>
              <a:off x="4603399" y="5350005"/>
              <a:ext cx="2799671" cy="0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Hexagon 42">
              <a:extLst>
                <a:ext uri="{FF2B5EF4-FFF2-40B4-BE49-F238E27FC236}">
                  <a16:creationId xmlns:a16="http://schemas.microsoft.com/office/drawing/2014/main" id="{06E28371-5C61-C04A-871A-6938FB73B9B3}"/>
                </a:ext>
              </a:extLst>
            </p:cNvPr>
            <p:cNvSpPr/>
            <p:nvPr/>
          </p:nvSpPr>
          <p:spPr>
            <a:xfrm>
              <a:off x="3665956" y="4756197"/>
              <a:ext cx="937443" cy="1187612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b="1" dirty="0">
                  <a:solidFill>
                    <a:srgbClr val="00B0F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</a:p>
          </p:txBody>
        </p:sp>
        <p:sp>
          <p:nvSpPr>
            <p:cNvPr id="44" name="Hexagon 43">
              <a:extLst>
                <a:ext uri="{FF2B5EF4-FFF2-40B4-BE49-F238E27FC236}">
                  <a16:creationId xmlns:a16="http://schemas.microsoft.com/office/drawing/2014/main" id="{401D177B-128A-B544-A1F0-8F81C77D0873}"/>
                </a:ext>
              </a:extLst>
            </p:cNvPr>
            <p:cNvSpPr/>
            <p:nvPr/>
          </p:nvSpPr>
          <p:spPr>
            <a:xfrm>
              <a:off x="7403070" y="4756197"/>
              <a:ext cx="937443" cy="1187612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</a:t>
              </a:r>
            </a:p>
          </p:txBody>
        </p:sp>
        <p:cxnSp>
          <p:nvCxnSpPr>
            <p:cNvPr id="45" name="Elbow Connector 28">
              <a:extLst>
                <a:ext uri="{FF2B5EF4-FFF2-40B4-BE49-F238E27FC236}">
                  <a16:creationId xmlns:a16="http://schemas.microsoft.com/office/drawing/2014/main" id="{E0F53E4D-DB48-1247-BBF5-06D2C7EBF86B}"/>
                </a:ext>
              </a:extLst>
            </p:cNvPr>
            <p:cNvCxnSpPr>
              <a:cxnSpLocks/>
              <a:stCxn id="41" idx="1"/>
              <a:endCxn id="44" idx="5"/>
            </p:cNvCxnSpPr>
            <p:nvPr/>
          </p:nvCxnSpPr>
          <p:spPr>
            <a:xfrm>
              <a:off x="8106152" y="2295406"/>
              <a:ext cx="0" cy="2460791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Elbow Connector 28">
              <a:extLst>
                <a:ext uri="{FF2B5EF4-FFF2-40B4-BE49-F238E27FC236}">
                  <a16:creationId xmlns:a16="http://schemas.microsoft.com/office/drawing/2014/main" id="{E051C209-34EC-3C46-9DC3-CABA738571D5}"/>
                </a:ext>
              </a:extLst>
            </p:cNvPr>
            <p:cNvCxnSpPr>
              <a:cxnSpLocks/>
              <a:stCxn id="43" idx="5"/>
              <a:endCxn id="41" idx="2"/>
            </p:cNvCxnSpPr>
            <p:nvPr/>
          </p:nvCxnSpPr>
          <p:spPr>
            <a:xfrm flipV="1">
              <a:off x="4369038" y="2295406"/>
              <a:ext cx="3268393" cy="2460791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Elbow Connector 28">
              <a:extLst>
                <a:ext uri="{FF2B5EF4-FFF2-40B4-BE49-F238E27FC236}">
                  <a16:creationId xmlns:a16="http://schemas.microsoft.com/office/drawing/2014/main" id="{8BD5563C-B825-2A4D-84A9-F2127EF52DBA}"/>
                </a:ext>
              </a:extLst>
            </p:cNvPr>
            <p:cNvCxnSpPr>
              <a:cxnSpLocks/>
              <a:stCxn id="40" idx="1"/>
              <a:endCxn id="44" idx="4"/>
            </p:cNvCxnSpPr>
            <p:nvPr/>
          </p:nvCxnSpPr>
          <p:spPr>
            <a:xfrm>
              <a:off x="4369038" y="2295406"/>
              <a:ext cx="3268393" cy="2460791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4BE8896E-0633-144B-A53C-364A9CADBB9D}"/>
              </a:ext>
            </a:extLst>
          </p:cNvPr>
          <p:cNvSpPr txBox="1"/>
          <p:nvPr/>
        </p:nvSpPr>
        <p:spPr>
          <a:xfrm>
            <a:off x="5268617" y="3636623"/>
            <a:ext cx="1437680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Substitution model</a:t>
            </a:r>
          </a:p>
        </p:txBody>
      </p:sp>
    </p:spTree>
    <p:extLst>
      <p:ext uri="{BB962C8B-B14F-4D97-AF65-F5344CB8AC3E}">
        <p14:creationId xmlns:p14="http://schemas.microsoft.com/office/powerpoint/2010/main" val="26831969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83E977-5829-2449-A09D-F463302B0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776" y="1774548"/>
            <a:ext cx="4651417" cy="44891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4BBA6B-26D8-DE47-A542-5E8E2175C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68" y="1129609"/>
            <a:ext cx="4803301" cy="49496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556808-AEFB-B34E-B470-4848753647DC}"/>
              </a:ext>
            </a:extLst>
          </p:cNvPr>
          <p:cNvSpPr txBox="1"/>
          <p:nvPr/>
        </p:nvSpPr>
        <p:spPr>
          <a:xfrm>
            <a:off x="765134" y="6202438"/>
            <a:ext cx="510257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Unrooted tree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(direction of evolution unknown)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EC6C4D-9DA3-A049-8497-C08D8779B24D}"/>
              </a:ext>
            </a:extLst>
          </p:cNvPr>
          <p:cNvSpPr txBox="1"/>
          <p:nvPr/>
        </p:nvSpPr>
        <p:spPr>
          <a:xfrm>
            <a:off x="6647678" y="6202439"/>
            <a:ext cx="53637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Rooted tree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(most distantly related taxon is known)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7B28A4-6B16-5944-96F6-EC11612294FE}"/>
              </a:ext>
            </a:extLst>
          </p:cNvPr>
          <p:cNvSpPr txBox="1">
            <a:spLocks/>
          </p:cNvSpPr>
          <p:nvPr/>
        </p:nvSpPr>
        <p:spPr>
          <a:xfrm>
            <a:off x="838200" y="354008"/>
            <a:ext cx="10515600" cy="8027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Visualizing distance on a tree</a:t>
            </a: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056CA7D-E2AF-084A-9CC4-FA3EB7CF0249}"/>
              </a:ext>
            </a:extLst>
          </p:cNvPr>
          <p:cNvSpPr/>
          <p:nvPr/>
        </p:nvSpPr>
        <p:spPr>
          <a:xfrm flipH="1">
            <a:off x="9839361" y="1429080"/>
            <a:ext cx="491085" cy="491085"/>
          </a:xfrm>
          <a:prstGeom prst="arc">
            <a:avLst/>
          </a:prstGeom>
          <a:ln w="19050" cmpd="sng">
            <a:solidFill>
              <a:srgbClr val="7F7F7F"/>
            </a:solidFill>
            <a:headEnd type="stealth" w="med" len="med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23970A-520C-AF49-B3AC-42794DD350FF}"/>
              </a:ext>
            </a:extLst>
          </p:cNvPr>
          <p:cNvSpPr txBox="1"/>
          <p:nvPr/>
        </p:nvSpPr>
        <p:spPr>
          <a:xfrm flipH="1">
            <a:off x="10084904" y="1214283"/>
            <a:ext cx="878099" cy="426913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pt-BR" sz="1200" b="1" dirty="0">
                <a:solidFill>
                  <a:srgbClr val="69AFC3"/>
                </a:solidFill>
                <a:latin typeface="Arial"/>
                <a:cs typeface="Arial"/>
              </a:rPr>
              <a:t>Known</a:t>
            </a:r>
          </a:p>
          <a:p>
            <a:pPr algn="r">
              <a:lnSpc>
                <a:spcPct val="90000"/>
              </a:lnSpc>
            </a:pPr>
            <a:r>
              <a:rPr lang="pt-BR" sz="1200" b="1" dirty="0" err="1">
                <a:solidFill>
                  <a:srgbClr val="69AFC3"/>
                </a:solidFill>
                <a:latin typeface="Arial"/>
                <a:cs typeface="Arial"/>
              </a:rPr>
              <a:t>outgroup</a:t>
            </a:r>
            <a:endParaRPr lang="pt-BR" sz="1200" dirty="0">
              <a:solidFill>
                <a:srgbClr val="69AFC3"/>
              </a:solidFill>
              <a:latin typeface="Arial"/>
              <a:cs typeface="Arial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665F7BAC-C674-8A49-87FD-53E8A36B40D5}"/>
              </a:ext>
            </a:extLst>
          </p:cNvPr>
          <p:cNvSpPr/>
          <p:nvPr/>
        </p:nvSpPr>
        <p:spPr>
          <a:xfrm>
            <a:off x="8482301" y="5545782"/>
            <a:ext cx="491085" cy="491085"/>
          </a:xfrm>
          <a:prstGeom prst="arc">
            <a:avLst/>
          </a:prstGeom>
          <a:ln w="19050" cmpd="sng">
            <a:solidFill>
              <a:srgbClr val="7F7F7F"/>
            </a:solidFill>
            <a:headEnd type="stealth" w="med" len="med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9214B6-D149-1746-902D-867FE3FBBB84}"/>
              </a:ext>
            </a:extLst>
          </p:cNvPr>
          <p:cNvSpPr txBox="1"/>
          <p:nvPr/>
        </p:nvSpPr>
        <p:spPr>
          <a:xfrm flipH="1">
            <a:off x="6651634" y="5314454"/>
            <a:ext cx="2062955" cy="260713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pt-BR" sz="1200" b="1" dirty="0" err="1">
                <a:solidFill>
                  <a:srgbClr val="69AFC3"/>
                </a:solidFill>
                <a:latin typeface="Arial"/>
                <a:cs typeface="Arial"/>
              </a:rPr>
              <a:t>Scale</a:t>
            </a:r>
            <a:r>
              <a:rPr lang="pt-BR" sz="1200" b="1" dirty="0">
                <a:solidFill>
                  <a:srgbClr val="69AFC3"/>
                </a:solidFill>
                <a:latin typeface="Arial"/>
                <a:cs typeface="Arial"/>
              </a:rPr>
              <a:t> = 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Substitutions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/site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B306B3-EC8C-7A4B-94D0-E52CB613F8B9}"/>
              </a:ext>
            </a:extLst>
          </p:cNvPr>
          <p:cNvSpPr txBox="1"/>
          <p:nvPr/>
        </p:nvSpPr>
        <p:spPr>
          <a:xfrm flipH="1">
            <a:off x="4412974" y="4295938"/>
            <a:ext cx="1766855" cy="648512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algn="r"/>
            <a:r>
              <a:rPr lang="pt-BR" sz="1200" b="1" dirty="0" err="1">
                <a:solidFill>
                  <a:srgbClr val="69AFC3"/>
                </a:solidFill>
                <a:latin typeface="Arial"/>
                <a:cs typeface="Arial"/>
              </a:rPr>
              <a:t>Distance</a:t>
            </a:r>
            <a:r>
              <a:rPr lang="pt-BR" sz="1200" b="1" dirty="0">
                <a:solidFill>
                  <a:srgbClr val="69AFC3"/>
                </a:solidFill>
                <a:latin typeface="Arial"/>
                <a:cs typeface="Arial"/>
              </a:rPr>
              <a:t>[POWV/YFV] = 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0.764 + 0.488 = 1.252 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subs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/site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81774B2E-299F-5B4C-AA4A-8C6BF0A7A53B}"/>
              </a:ext>
            </a:extLst>
          </p:cNvPr>
          <p:cNvSpPr/>
          <p:nvPr/>
        </p:nvSpPr>
        <p:spPr>
          <a:xfrm>
            <a:off x="3866322" y="3945835"/>
            <a:ext cx="1570382" cy="1033669"/>
          </a:xfrm>
          <a:custGeom>
            <a:avLst/>
            <a:gdLst>
              <a:gd name="connsiteX0" fmla="*/ 516835 w 1570382"/>
              <a:gd name="connsiteY0" fmla="*/ 1033669 h 1033669"/>
              <a:gd name="connsiteX1" fmla="*/ 0 w 1570382"/>
              <a:gd name="connsiteY1" fmla="*/ 278295 h 1033669"/>
              <a:gd name="connsiteX2" fmla="*/ 1570382 w 1570382"/>
              <a:gd name="connsiteY2" fmla="*/ 0 h 1033669"/>
              <a:gd name="connsiteX3" fmla="*/ 1570382 w 1570382"/>
              <a:gd name="connsiteY3" fmla="*/ 258417 h 1033669"/>
              <a:gd name="connsiteX0" fmla="*/ 516835 w 1570382"/>
              <a:gd name="connsiteY0" fmla="*/ 1033669 h 1033669"/>
              <a:gd name="connsiteX1" fmla="*/ 0 w 1570382"/>
              <a:gd name="connsiteY1" fmla="*/ 278295 h 1033669"/>
              <a:gd name="connsiteX2" fmla="*/ 1570382 w 1570382"/>
              <a:gd name="connsiteY2" fmla="*/ 0 h 1033669"/>
              <a:gd name="connsiteX3" fmla="*/ 1570382 w 1570382"/>
              <a:gd name="connsiteY3" fmla="*/ 168965 h 1033669"/>
              <a:gd name="connsiteX0" fmla="*/ 516835 w 1570382"/>
              <a:gd name="connsiteY0" fmla="*/ 1033669 h 1033669"/>
              <a:gd name="connsiteX1" fmla="*/ 0 w 1570382"/>
              <a:gd name="connsiteY1" fmla="*/ 278295 h 1033669"/>
              <a:gd name="connsiteX2" fmla="*/ 1570382 w 1570382"/>
              <a:gd name="connsiteY2" fmla="*/ 0 h 1033669"/>
              <a:gd name="connsiteX3" fmla="*/ 1570382 w 1570382"/>
              <a:gd name="connsiteY3" fmla="*/ 188843 h 1033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0382" h="1033669">
                <a:moveTo>
                  <a:pt x="516835" y="1033669"/>
                </a:moveTo>
                <a:lnTo>
                  <a:pt x="0" y="278295"/>
                </a:lnTo>
                <a:lnTo>
                  <a:pt x="1570382" y="0"/>
                </a:lnTo>
                <a:lnTo>
                  <a:pt x="1570382" y="188843"/>
                </a:lnTo>
              </a:path>
            </a:pathLst>
          </a:custGeom>
          <a:noFill/>
          <a:ln w="12700">
            <a:solidFill>
              <a:srgbClr val="69AFC3"/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0287915E-7961-B649-A322-8ACE7EED3B6D}"/>
              </a:ext>
            </a:extLst>
          </p:cNvPr>
          <p:cNvSpPr/>
          <p:nvPr/>
        </p:nvSpPr>
        <p:spPr>
          <a:xfrm>
            <a:off x="3138097" y="2385225"/>
            <a:ext cx="356653" cy="415825"/>
          </a:xfrm>
          <a:custGeom>
            <a:avLst/>
            <a:gdLst>
              <a:gd name="connsiteX0" fmla="*/ 516835 w 1570382"/>
              <a:gd name="connsiteY0" fmla="*/ 1033669 h 1033669"/>
              <a:gd name="connsiteX1" fmla="*/ 0 w 1570382"/>
              <a:gd name="connsiteY1" fmla="*/ 278295 h 1033669"/>
              <a:gd name="connsiteX2" fmla="*/ 1570382 w 1570382"/>
              <a:gd name="connsiteY2" fmla="*/ 0 h 1033669"/>
              <a:gd name="connsiteX3" fmla="*/ 1570382 w 1570382"/>
              <a:gd name="connsiteY3" fmla="*/ 258417 h 1033669"/>
              <a:gd name="connsiteX0" fmla="*/ 516835 w 1570382"/>
              <a:gd name="connsiteY0" fmla="*/ 1033669 h 1033669"/>
              <a:gd name="connsiteX1" fmla="*/ 0 w 1570382"/>
              <a:gd name="connsiteY1" fmla="*/ 278295 h 1033669"/>
              <a:gd name="connsiteX2" fmla="*/ 1570382 w 1570382"/>
              <a:gd name="connsiteY2" fmla="*/ 0 h 1033669"/>
              <a:gd name="connsiteX3" fmla="*/ 1570382 w 1570382"/>
              <a:gd name="connsiteY3" fmla="*/ 168965 h 1033669"/>
              <a:gd name="connsiteX0" fmla="*/ 516835 w 1570382"/>
              <a:gd name="connsiteY0" fmla="*/ 1033669 h 1033669"/>
              <a:gd name="connsiteX1" fmla="*/ 0 w 1570382"/>
              <a:gd name="connsiteY1" fmla="*/ 278295 h 1033669"/>
              <a:gd name="connsiteX2" fmla="*/ 1570382 w 1570382"/>
              <a:gd name="connsiteY2" fmla="*/ 0 h 1033669"/>
              <a:gd name="connsiteX3" fmla="*/ 1570382 w 1570382"/>
              <a:gd name="connsiteY3" fmla="*/ 188843 h 1033669"/>
              <a:gd name="connsiteX0" fmla="*/ 924340 w 1977887"/>
              <a:gd name="connsiteY0" fmla="*/ 1033669 h 1033669"/>
              <a:gd name="connsiteX1" fmla="*/ 0 w 1977887"/>
              <a:gd name="connsiteY1" fmla="*/ 556591 h 1033669"/>
              <a:gd name="connsiteX2" fmla="*/ 1977887 w 1977887"/>
              <a:gd name="connsiteY2" fmla="*/ 0 h 1033669"/>
              <a:gd name="connsiteX3" fmla="*/ 1977887 w 1977887"/>
              <a:gd name="connsiteY3" fmla="*/ 188843 h 1033669"/>
              <a:gd name="connsiteX0" fmla="*/ 924340 w 1977887"/>
              <a:gd name="connsiteY0" fmla="*/ 844826 h 844826"/>
              <a:gd name="connsiteX1" fmla="*/ 0 w 1977887"/>
              <a:gd name="connsiteY1" fmla="*/ 367748 h 844826"/>
              <a:gd name="connsiteX2" fmla="*/ 178904 w 1977887"/>
              <a:gd name="connsiteY2" fmla="*/ 79513 h 844826"/>
              <a:gd name="connsiteX3" fmla="*/ 1977887 w 1977887"/>
              <a:gd name="connsiteY3" fmla="*/ 0 h 844826"/>
              <a:gd name="connsiteX0" fmla="*/ 298174 w 1977887"/>
              <a:gd name="connsiteY0" fmla="*/ 248478 h 367748"/>
              <a:gd name="connsiteX1" fmla="*/ 0 w 1977887"/>
              <a:gd name="connsiteY1" fmla="*/ 367748 h 367748"/>
              <a:gd name="connsiteX2" fmla="*/ 178904 w 1977887"/>
              <a:gd name="connsiteY2" fmla="*/ 79513 h 367748"/>
              <a:gd name="connsiteX3" fmla="*/ 1977887 w 1977887"/>
              <a:gd name="connsiteY3" fmla="*/ 0 h 367748"/>
              <a:gd name="connsiteX0" fmla="*/ 298174 w 298174"/>
              <a:gd name="connsiteY0" fmla="*/ 168965 h 288235"/>
              <a:gd name="connsiteX1" fmla="*/ 0 w 298174"/>
              <a:gd name="connsiteY1" fmla="*/ 288235 h 288235"/>
              <a:gd name="connsiteX2" fmla="*/ 178904 w 298174"/>
              <a:gd name="connsiteY2" fmla="*/ 0 h 288235"/>
              <a:gd name="connsiteX3" fmla="*/ 288235 w 298174"/>
              <a:gd name="connsiteY3" fmla="*/ 0 h 288235"/>
              <a:gd name="connsiteX0" fmla="*/ 324756 w 324756"/>
              <a:gd name="connsiteY0" fmla="*/ 168965 h 367979"/>
              <a:gd name="connsiteX1" fmla="*/ 0 w 324756"/>
              <a:gd name="connsiteY1" fmla="*/ 367979 h 367979"/>
              <a:gd name="connsiteX2" fmla="*/ 205486 w 324756"/>
              <a:gd name="connsiteY2" fmla="*/ 0 h 367979"/>
              <a:gd name="connsiteX3" fmla="*/ 314817 w 324756"/>
              <a:gd name="connsiteY3" fmla="*/ 0 h 367979"/>
              <a:gd name="connsiteX0" fmla="*/ 324756 w 324756"/>
              <a:gd name="connsiteY0" fmla="*/ 243393 h 442407"/>
              <a:gd name="connsiteX1" fmla="*/ 0 w 324756"/>
              <a:gd name="connsiteY1" fmla="*/ 442407 h 442407"/>
              <a:gd name="connsiteX2" fmla="*/ 216119 w 324756"/>
              <a:gd name="connsiteY2" fmla="*/ 0 h 442407"/>
              <a:gd name="connsiteX3" fmla="*/ 314817 w 324756"/>
              <a:gd name="connsiteY3" fmla="*/ 74428 h 442407"/>
              <a:gd name="connsiteX0" fmla="*/ 324756 w 394561"/>
              <a:gd name="connsiteY0" fmla="*/ 243393 h 442407"/>
              <a:gd name="connsiteX1" fmla="*/ 0 w 394561"/>
              <a:gd name="connsiteY1" fmla="*/ 442407 h 442407"/>
              <a:gd name="connsiteX2" fmla="*/ 216119 w 394561"/>
              <a:gd name="connsiteY2" fmla="*/ 0 h 442407"/>
              <a:gd name="connsiteX3" fmla="*/ 394561 w 394561"/>
              <a:gd name="connsiteY3" fmla="*/ 10633 h 442407"/>
              <a:gd name="connsiteX0" fmla="*/ 393868 w 394561"/>
              <a:gd name="connsiteY0" fmla="*/ 264658 h 442407"/>
              <a:gd name="connsiteX1" fmla="*/ 0 w 394561"/>
              <a:gd name="connsiteY1" fmla="*/ 442407 h 442407"/>
              <a:gd name="connsiteX2" fmla="*/ 216119 w 394561"/>
              <a:gd name="connsiteY2" fmla="*/ 0 h 442407"/>
              <a:gd name="connsiteX3" fmla="*/ 394561 w 394561"/>
              <a:gd name="connsiteY3" fmla="*/ 10633 h 442407"/>
              <a:gd name="connsiteX0" fmla="*/ 367286 w 367979"/>
              <a:gd name="connsiteY0" fmla="*/ 264658 h 405193"/>
              <a:gd name="connsiteX1" fmla="*/ 0 w 367979"/>
              <a:gd name="connsiteY1" fmla="*/ 405193 h 405193"/>
              <a:gd name="connsiteX2" fmla="*/ 189537 w 367979"/>
              <a:gd name="connsiteY2" fmla="*/ 0 h 405193"/>
              <a:gd name="connsiteX3" fmla="*/ 367979 w 367979"/>
              <a:gd name="connsiteY3" fmla="*/ 10633 h 405193"/>
              <a:gd name="connsiteX0" fmla="*/ 356653 w 367979"/>
              <a:gd name="connsiteY0" fmla="*/ 232760 h 405193"/>
              <a:gd name="connsiteX1" fmla="*/ 0 w 367979"/>
              <a:gd name="connsiteY1" fmla="*/ 405193 h 405193"/>
              <a:gd name="connsiteX2" fmla="*/ 189537 w 367979"/>
              <a:gd name="connsiteY2" fmla="*/ 0 h 405193"/>
              <a:gd name="connsiteX3" fmla="*/ 367979 w 367979"/>
              <a:gd name="connsiteY3" fmla="*/ 10633 h 405193"/>
              <a:gd name="connsiteX0" fmla="*/ 356653 w 356653"/>
              <a:gd name="connsiteY0" fmla="*/ 243392 h 415825"/>
              <a:gd name="connsiteX1" fmla="*/ 0 w 356653"/>
              <a:gd name="connsiteY1" fmla="*/ 415825 h 415825"/>
              <a:gd name="connsiteX2" fmla="*/ 189537 w 356653"/>
              <a:gd name="connsiteY2" fmla="*/ 10632 h 415825"/>
              <a:gd name="connsiteX3" fmla="*/ 282919 w 356653"/>
              <a:gd name="connsiteY3" fmla="*/ 0 h 415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6653" h="415825">
                <a:moveTo>
                  <a:pt x="356653" y="243392"/>
                </a:moveTo>
                <a:lnTo>
                  <a:pt x="0" y="415825"/>
                </a:lnTo>
                <a:lnTo>
                  <a:pt x="189537" y="10632"/>
                </a:lnTo>
                <a:lnTo>
                  <a:pt x="282919" y="0"/>
                </a:lnTo>
              </a:path>
            </a:pathLst>
          </a:custGeom>
          <a:noFill/>
          <a:ln w="12700">
            <a:solidFill>
              <a:srgbClr val="69AFC3"/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1D0A58C-80B8-8F44-9D04-988E88FC048D}"/>
              </a:ext>
            </a:extLst>
          </p:cNvPr>
          <p:cNvSpPr txBox="1"/>
          <p:nvPr/>
        </p:nvSpPr>
        <p:spPr>
          <a:xfrm flipH="1">
            <a:off x="3457326" y="2125652"/>
            <a:ext cx="2029073" cy="648512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algn="r"/>
            <a:r>
              <a:rPr lang="pt-BR" sz="1200" b="1" dirty="0" err="1">
                <a:solidFill>
                  <a:srgbClr val="69AFC3"/>
                </a:solidFill>
                <a:latin typeface="Arial"/>
                <a:cs typeface="Arial"/>
              </a:rPr>
              <a:t>Distance</a:t>
            </a:r>
            <a:r>
              <a:rPr lang="pt-BR" sz="1200" b="1" dirty="0">
                <a:solidFill>
                  <a:srgbClr val="69AFC3"/>
                </a:solidFill>
                <a:latin typeface="Arial"/>
                <a:cs typeface="Arial"/>
              </a:rPr>
              <a:t>[DENV1/DENV3] = 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0.281 + 0.26 = 0.541 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subs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/site</a:t>
            </a:r>
          </a:p>
        </p:txBody>
      </p:sp>
    </p:spTree>
    <p:extLst>
      <p:ext uri="{BB962C8B-B14F-4D97-AF65-F5344CB8AC3E}">
        <p14:creationId xmlns:p14="http://schemas.microsoft.com/office/powerpoint/2010/main" val="3802923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Maximum likelihood methods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305FF73-CF3B-CD40-BBC1-F13141904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Searches for the most likely trees that explain the sampled data (alignment) given a substitution model</a:t>
            </a:r>
          </a:p>
          <a:p>
            <a:endParaRPr lang="en-US" dirty="0"/>
          </a:p>
          <a:p>
            <a:r>
              <a:rPr lang="en-US" dirty="0"/>
              <a:t>Many trees are proposed to explain the evolution of the sequences, and one of them is the most likely explanation</a:t>
            </a:r>
          </a:p>
          <a:p>
            <a:endParaRPr lang="en-US" dirty="0"/>
          </a:p>
          <a:p>
            <a:r>
              <a:rPr lang="en-US" dirty="0"/>
              <a:t>Explores multiple high likelihood trees (with similar topologies, “shapes”), and provide a relative support value for each internal node (clade)</a:t>
            </a:r>
          </a:p>
        </p:txBody>
      </p:sp>
    </p:spTree>
    <p:extLst>
      <p:ext uri="{BB962C8B-B14F-4D97-AF65-F5344CB8AC3E}">
        <p14:creationId xmlns:p14="http://schemas.microsoft.com/office/powerpoint/2010/main" val="40544061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4FCB7E-589C-8442-A9E8-688919B7670C}"/>
              </a:ext>
            </a:extLst>
          </p:cNvPr>
          <p:cNvSpPr txBox="1"/>
          <p:nvPr/>
        </p:nvSpPr>
        <p:spPr>
          <a:xfrm>
            <a:off x="701435" y="2369479"/>
            <a:ext cx="14546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pt-BR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	</a:t>
            </a:r>
            <a:r>
              <a:rPr lang="pt-BR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endParaRPr lang="en-GB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t-BR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DENV2	</a:t>
            </a:r>
            <a:r>
              <a:rPr lang="pt-BR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pt-BR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pt-BR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t-BR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	</a:t>
            </a:r>
            <a:r>
              <a:rPr lang="pt-BR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pt-BR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pt-BR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t-BR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DENV4	</a:t>
            </a:r>
            <a:r>
              <a:rPr lang="pt-BR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endParaRPr lang="en-GB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t-BR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ZIKV	</a:t>
            </a:r>
            <a:r>
              <a:rPr lang="pt-BR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pt-BR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t-BR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WNV	</a:t>
            </a:r>
            <a:r>
              <a:rPr lang="pt-BR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pt-BR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pt-BR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YFV	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POWV	G</a:t>
            </a:r>
            <a:r>
              <a:rPr lang="en-US" sz="14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EABA96D-A8CC-EA42-AF44-8DE41D59C7E7}"/>
              </a:ext>
            </a:extLst>
          </p:cNvPr>
          <p:cNvGrpSpPr/>
          <p:nvPr/>
        </p:nvGrpSpPr>
        <p:grpSpPr>
          <a:xfrm>
            <a:off x="2823565" y="2498202"/>
            <a:ext cx="1449887" cy="1687159"/>
            <a:chOff x="3935894" y="1271811"/>
            <a:chExt cx="4134677" cy="4507983"/>
          </a:xfrm>
        </p:grpSpPr>
        <p:cxnSp>
          <p:nvCxnSpPr>
            <p:cNvPr id="7" name="Elbow Connector 28">
              <a:extLst>
                <a:ext uri="{FF2B5EF4-FFF2-40B4-BE49-F238E27FC236}">
                  <a16:creationId xmlns:a16="http://schemas.microsoft.com/office/drawing/2014/main" id="{F1F6010B-DEBC-5E46-AFC2-19EBB07A18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3458" y="1701599"/>
              <a:ext cx="333955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8">
              <a:extLst>
                <a:ext uri="{FF2B5EF4-FFF2-40B4-BE49-F238E27FC236}">
                  <a16:creationId xmlns:a16="http://schemas.microsoft.com/office/drawing/2014/main" id="{2F68B5BF-90C0-EA48-A480-20736D71E524}"/>
                </a:ext>
              </a:extLst>
            </p:cNvPr>
            <p:cNvCxnSpPr>
              <a:cxnSpLocks/>
              <a:stCxn id="10" idx="2"/>
              <a:endCxn id="14" idx="4"/>
            </p:cNvCxnSpPr>
            <p:nvPr/>
          </p:nvCxnSpPr>
          <p:spPr>
            <a:xfrm>
              <a:off x="4035285" y="2131392"/>
              <a:ext cx="0" cy="278882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435A0E77-BDF5-974B-A674-0238F8E6A508}"/>
                </a:ext>
              </a:extLst>
            </p:cNvPr>
            <p:cNvSpPr/>
            <p:nvPr/>
          </p:nvSpPr>
          <p:spPr>
            <a:xfrm>
              <a:off x="3935894" y="1271811"/>
              <a:ext cx="397564" cy="859581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A51217FF-A601-BE46-B01C-663758DA25B6}"/>
                </a:ext>
              </a:extLst>
            </p:cNvPr>
            <p:cNvSpPr/>
            <p:nvPr/>
          </p:nvSpPr>
          <p:spPr>
            <a:xfrm>
              <a:off x="7673007" y="1271811"/>
              <a:ext cx="397564" cy="859581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G</a:t>
              </a:r>
            </a:p>
          </p:txBody>
        </p:sp>
        <p:cxnSp>
          <p:nvCxnSpPr>
            <p:cNvPr id="12" name="Elbow Connector 28">
              <a:extLst>
                <a:ext uri="{FF2B5EF4-FFF2-40B4-BE49-F238E27FC236}">
                  <a16:creationId xmlns:a16="http://schemas.microsoft.com/office/drawing/2014/main" id="{895080C2-B367-E843-96B5-0FCB78F2F753}"/>
                </a:ext>
              </a:extLst>
            </p:cNvPr>
            <p:cNvCxnSpPr>
              <a:cxnSpLocks/>
              <a:stCxn id="14" idx="0"/>
              <a:endCxn id="15" idx="3"/>
            </p:cNvCxnSpPr>
            <p:nvPr/>
          </p:nvCxnSpPr>
          <p:spPr>
            <a:xfrm flipV="1">
              <a:off x="4333458" y="5350002"/>
              <a:ext cx="3339548" cy="3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DD1CAA29-0284-1642-A143-D33F6C783176}"/>
                </a:ext>
              </a:extLst>
            </p:cNvPr>
            <p:cNvSpPr/>
            <p:nvPr/>
          </p:nvSpPr>
          <p:spPr>
            <a:xfrm>
              <a:off x="3935894" y="4920213"/>
              <a:ext cx="397564" cy="859581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>
                  <a:solidFill>
                    <a:srgbClr val="00B0F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</a:p>
          </p:txBody>
        </p:sp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82045EEB-DA12-D245-BB75-9D588466A491}"/>
                </a:ext>
              </a:extLst>
            </p:cNvPr>
            <p:cNvSpPr/>
            <p:nvPr/>
          </p:nvSpPr>
          <p:spPr>
            <a:xfrm>
              <a:off x="7673007" y="4920210"/>
              <a:ext cx="397564" cy="859581"/>
            </a:xfrm>
            <a:prstGeom prst="hexagon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</a:t>
              </a:r>
            </a:p>
          </p:txBody>
        </p:sp>
        <p:cxnSp>
          <p:nvCxnSpPr>
            <p:cNvPr id="16" name="Elbow Connector 28">
              <a:extLst>
                <a:ext uri="{FF2B5EF4-FFF2-40B4-BE49-F238E27FC236}">
                  <a16:creationId xmlns:a16="http://schemas.microsoft.com/office/drawing/2014/main" id="{ECBAA48E-57E7-DB41-B1A3-07C9C563333E}"/>
                </a:ext>
              </a:extLst>
            </p:cNvPr>
            <p:cNvCxnSpPr>
              <a:cxnSpLocks/>
              <a:stCxn id="11" idx="1"/>
              <a:endCxn id="15" idx="5"/>
            </p:cNvCxnSpPr>
            <p:nvPr/>
          </p:nvCxnSpPr>
          <p:spPr>
            <a:xfrm>
              <a:off x="7971180" y="2131392"/>
              <a:ext cx="0" cy="2788818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Elbow Connector 28">
              <a:extLst>
                <a:ext uri="{FF2B5EF4-FFF2-40B4-BE49-F238E27FC236}">
                  <a16:creationId xmlns:a16="http://schemas.microsoft.com/office/drawing/2014/main" id="{E34D5856-5278-2545-9542-F0EF2C49D414}"/>
                </a:ext>
              </a:extLst>
            </p:cNvPr>
            <p:cNvCxnSpPr>
              <a:cxnSpLocks/>
              <a:stCxn id="14" idx="5"/>
              <a:endCxn id="11" idx="2"/>
            </p:cNvCxnSpPr>
            <p:nvPr/>
          </p:nvCxnSpPr>
          <p:spPr>
            <a:xfrm flipV="1">
              <a:off x="4234067" y="2131392"/>
              <a:ext cx="3538330" cy="2788821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lbow Connector 28">
              <a:extLst>
                <a:ext uri="{FF2B5EF4-FFF2-40B4-BE49-F238E27FC236}">
                  <a16:creationId xmlns:a16="http://schemas.microsoft.com/office/drawing/2014/main" id="{5C7D7B56-BAA7-AA41-9F95-4DE41A2284CE}"/>
                </a:ext>
              </a:extLst>
            </p:cNvPr>
            <p:cNvCxnSpPr>
              <a:cxnSpLocks/>
              <a:stCxn id="10" idx="1"/>
              <a:endCxn id="15" idx="4"/>
            </p:cNvCxnSpPr>
            <p:nvPr/>
          </p:nvCxnSpPr>
          <p:spPr>
            <a:xfrm>
              <a:off x="4234067" y="2131392"/>
              <a:ext cx="3538330" cy="2788818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F86BE753-BEC9-D44C-BF51-D6B981975414}"/>
              </a:ext>
            </a:extLst>
          </p:cNvPr>
          <p:cNvGrpSpPr/>
          <p:nvPr/>
        </p:nvGrpSpPr>
        <p:grpSpPr>
          <a:xfrm>
            <a:off x="9496226" y="2178781"/>
            <a:ext cx="1659264" cy="2150868"/>
            <a:chOff x="5982423" y="2941483"/>
            <a:chExt cx="1342740" cy="1740563"/>
          </a:xfrm>
        </p:grpSpPr>
        <p:sp>
          <p:nvSpPr>
            <p:cNvPr id="189" name="Arc 188">
              <a:extLst>
                <a:ext uri="{FF2B5EF4-FFF2-40B4-BE49-F238E27FC236}">
                  <a16:creationId xmlns:a16="http://schemas.microsoft.com/office/drawing/2014/main" id="{F684A422-A524-0A4C-B3DD-CB86F4EDE3EF}"/>
                </a:ext>
              </a:extLst>
            </p:cNvPr>
            <p:cNvSpPr/>
            <p:nvPr/>
          </p:nvSpPr>
          <p:spPr>
            <a:xfrm>
              <a:off x="5982423" y="3177619"/>
              <a:ext cx="1172350" cy="1172350"/>
            </a:xfrm>
            <a:prstGeom prst="arc">
              <a:avLst>
                <a:gd name="adj1" fmla="val 12186308"/>
                <a:gd name="adj2" fmla="val 9531888"/>
              </a:avLst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57D27594-F0EE-0D4C-AAAB-1F45B740C2E4}"/>
                </a:ext>
              </a:extLst>
            </p:cNvPr>
            <p:cNvGrpSpPr/>
            <p:nvPr/>
          </p:nvGrpSpPr>
          <p:grpSpPr>
            <a:xfrm>
              <a:off x="6266029" y="2941483"/>
              <a:ext cx="487916" cy="497696"/>
              <a:chOff x="8343229" y="2125161"/>
              <a:chExt cx="3526042" cy="3427914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4ACDBB80-CBEA-CE49-830D-7C0290852F52}"/>
                  </a:ext>
                </a:extLst>
              </p:cNvPr>
              <p:cNvGrpSpPr/>
              <p:nvPr/>
            </p:nvGrpSpPr>
            <p:grpSpPr>
              <a:xfrm>
                <a:off x="9386048" y="2625186"/>
                <a:ext cx="2483223" cy="1301355"/>
                <a:chOff x="8364071" y="2141672"/>
                <a:chExt cx="2483223" cy="1148373"/>
              </a:xfrm>
            </p:grpSpPr>
            <p:sp>
              <p:nvSpPr>
                <p:cNvPr id="32" name="Rectangle 17">
                  <a:extLst>
                    <a:ext uri="{FF2B5EF4-FFF2-40B4-BE49-F238E27FC236}">
                      <a16:creationId xmlns:a16="http://schemas.microsoft.com/office/drawing/2014/main" id="{438816A4-C0EC-B84B-A841-55E369529C2C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2483223" cy="588562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33" name="Rectangle 17">
                  <a:extLst>
                    <a:ext uri="{FF2B5EF4-FFF2-40B4-BE49-F238E27FC236}">
                      <a16:creationId xmlns:a16="http://schemas.microsoft.com/office/drawing/2014/main" id="{C1C0FF40-7CD7-4E4F-8E80-58CD86358D50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735105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78281668-1B33-3F4A-9A75-E9C823328A6F}"/>
                  </a:ext>
                </a:extLst>
              </p:cNvPr>
              <p:cNvGrpSpPr/>
              <p:nvPr/>
            </p:nvGrpSpPr>
            <p:grpSpPr>
              <a:xfrm>
                <a:off x="8343229" y="2125161"/>
                <a:ext cx="3526042" cy="1155202"/>
                <a:chOff x="8364071" y="2141672"/>
                <a:chExt cx="3526042" cy="1148373"/>
              </a:xfrm>
            </p:grpSpPr>
            <p:sp>
              <p:nvSpPr>
                <p:cNvPr id="36" name="Rectangle 17">
                  <a:extLst>
                    <a:ext uri="{FF2B5EF4-FFF2-40B4-BE49-F238E27FC236}">
                      <a16:creationId xmlns:a16="http://schemas.microsoft.com/office/drawing/2014/main" id="{C727A570-23D1-1943-9E24-9FA820792400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3526042" cy="584381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37" name="Rectangle 17">
                  <a:extLst>
                    <a:ext uri="{FF2B5EF4-FFF2-40B4-BE49-F238E27FC236}">
                      <a16:creationId xmlns:a16="http://schemas.microsoft.com/office/drawing/2014/main" id="{82A33A25-33A8-934A-9254-3AE568BF2618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1042819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1C132DE9-7C4C-624A-99E1-B96485C334DF}"/>
                  </a:ext>
                </a:extLst>
              </p:cNvPr>
              <p:cNvGrpSpPr/>
              <p:nvPr/>
            </p:nvGrpSpPr>
            <p:grpSpPr>
              <a:xfrm>
                <a:off x="10121153" y="3348940"/>
                <a:ext cx="607678" cy="1159447"/>
                <a:chOff x="8364071" y="2141672"/>
                <a:chExt cx="7900746" cy="1148370"/>
              </a:xfrm>
            </p:grpSpPr>
            <p:sp>
              <p:nvSpPr>
                <p:cNvPr id="39" name="Rectangle 17">
                  <a:extLst>
                    <a:ext uri="{FF2B5EF4-FFF2-40B4-BE49-F238E27FC236}">
                      <a16:creationId xmlns:a16="http://schemas.microsoft.com/office/drawing/2014/main" id="{30E644CA-78B2-744A-94C6-69EEB64D1FC3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3526042" cy="586445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0" name="Rectangle 17">
                  <a:extLst>
                    <a:ext uri="{FF2B5EF4-FFF2-40B4-BE49-F238E27FC236}">
                      <a16:creationId xmlns:a16="http://schemas.microsoft.com/office/drawing/2014/main" id="{0E1A8531-9128-BE47-9219-6427586E14A1}"/>
                    </a:ext>
                  </a:extLst>
                </p:cNvPr>
                <p:cNvSpPr/>
                <p:nvPr/>
              </p:nvSpPr>
              <p:spPr>
                <a:xfrm flipV="1">
                  <a:off x="8364071" y="2719825"/>
                  <a:ext cx="7900746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1FCBA008-DC10-0D46-BF8D-F0ADC5E51918}"/>
                  </a:ext>
                </a:extLst>
              </p:cNvPr>
              <p:cNvGrpSpPr/>
              <p:nvPr/>
            </p:nvGrpSpPr>
            <p:grpSpPr>
              <a:xfrm>
                <a:off x="10392355" y="3110562"/>
                <a:ext cx="1476916" cy="490290"/>
                <a:chOff x="8364071" y="2141672"/>
                <a:chExt cx="7971344" cy="1148373"/>
              </a:xfrm>
            </p:grpSpPr>
            <p:sp>
              <p:nvSpPr>
                <p:cNvPr id="42" name="Rectangle 17">
                  <a:extLst>
                    <a:ext uri="{FF2B5EF4-FFF2-40B4-BE49-F238E27FC236}">
                      <a16:creationId xmlns:a16="http://schemas.microsoft.com/office/drawing/2014/main" id="{B8280C30-072C-8A4E-BCD3-F604A26681DC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3" name="Rectangle 17">
                  <a:extLst>
                    <a:ext uri="{FF2B5EF4-FFF2-40B4-BE49-F238E27FC236}">
                      <a16:creationId xmlns:a16="http://schemas.microsoft.com/office/drawing/2014/main" id="{D1DD92ED-2346-584E-970A-06994118C8A3}"/>
                    </a:ext>
                  </a:extLst>
                </p:cNvPr>
                <p:cNvSpPr/>
                <p:nvPr/>
              </p:nvSpPr>
              <p:spPr>
                <a:xfrm flipV="1">
                  <a:off x="8364071" y="2687133"/>
                  <a:ext cx="7971344" cy="602912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CD572B10-A38E-5D4D-89F4-6B4E688D6869}"/>
                  </a:ext>
                </a:extLst>
              </p:cNvPr>
              <p:cNvGrpSpPr/>
              <p:nvPr/>
            </p:nvGrpSpPr>
            <p:grpSpPr>
              <a:xfrm>
                <a:off x="10728831" y="4089688"/>
                <a:ext cx="1140440" cy="848068"/>
                <a:chOff x="8364071" y="2141672"/>
                <a:chExt cx="6155285" cy="1148366"/>
              </a:xfrm>
            </p:grpSpPr>
            <p:sp>
              <p:nvSpPr>
                <p:cNvPr id="45" name="Rectangle 17">
                  <a:extLst>
                    <a:ext uri="{FF2B5EF4-FFF2-40B4-BE49-F238E27FC236}">
                      <a16:creationId xmlns:a16="http://schemas.microsoft.com/office/drawing/2014/main" id="{F0ED3588-8F8A-934D-87BE-A8817C4299EF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6155285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6" name="Rectangle 17">
                  <a:extLst>
                    <a:ext uri="{FF2B5EF4-FFF2-40B4-BE49-F238E27FC236}">
                      <a16:creationId xmlns:a16="http://schemas.microsoft.com/office/drawing/2014/main" id="{8C773C4F-9BB8-1741-9ED8-84C01E886F39}"/>
                    </a:ext>
                  </a:extLst>
                </p:cNvPr>
                <p:cNvSpPr/>
                <p:nvPr/>
              </p:nvSpPr>
              <p:spPr>
                <a:xfrm flipV="1">
                  <a:off x="8364071" y="2708631"/>
                  <a:ext cx="1128271" cy="58140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A0D6A337-886A-9E40-9654-DB439A401E19}"/>
                  </a:ext>
                </a:extLst>
              </p:cNvPr>
              <p:cNvGrpSpPr/>
              <p:nvPr/>
            </p:nvGrpSpPr>
            <p:grpSpPr>
              <a:xfrm>
                <a:off x="10937875" y="4576039"/>
                <a:ext cx="931396" cy="729386"/>
                <a:chOff x="8364071" y="2141672"/>
                <a:chExt cx="7971344" cy="1148373"/>
              </a:xfrm>
            </p:grpSpPr>
            <p:sp>
              <p:nvSpPr>
                <p:cNvPr id="48" name="Rectangle 17">
                  <a:extLst>
                    <a:ext uri="{FF2B5EF4-FFF2-40B4-BE49-F238E27FC236}">
                      <a16:creationId xmlns:a16="http://schemas.microsoft.com/office/drawing/2014/main" id="{A52A15ED-B22E-744C-B684-B96E137D4B5E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49" name="Rectangle 17">
                  <a:extLst>
                    <a:ext uri="{FF2B5EF4-FFF2-40B4-BE49-F238E27FC236}">
                      <a16:creationId xmlns:a16="http://schemas.microsoft.com/office/drawing/2014/main" id="{06D46CD0-0EF2-6645-B2E3-B5ACCA623FF2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1114102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60415BAE-3D90-2548-8BA1-72AD80DBCFDE}"/>
                  </a:ext>
                </a:extLst>
              </p:cNvPr>
              <p:cNvGrpSpPr/>
              <p:nvPr/>
            </p:nvGrpSpPr>
            <p:grpSpPr>
              <a:xfrm>
                <a:off x="11068050" y="5058831"/>
                <a:ext cx="801221" cy="494244"/>
                <a:chOff x="8364071" y="2141672"/>
                <a:chExt cx="7971344" cy="1148373"/>
              </a:xfrm>
            </p:grpSpPr>
            <p:sp>
              <p:nvSpPr>
                <p:cNvPr id="51" name="Rectangle 17">
                  <a:extLst>
                    <a:ext uri="{FF2B5EF4-FFF2-40B4-BE49-F238E27FC236}">
                      <a16:creationId xmlns:a16="http://schemas.microsoft.com/office/drawing/2014/main" id="{89406571-6424-494D-8C0D-2574F79CF54C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  <p:sp>
              <p:nvSpPr>
                <p:cNvPr id="52" name="Rectangle 17">
                  <a:extLst>
                    <a:ext uri="{FF2B5EF4-FFF2-40B4-BE49-F238E27FC236}">
                      <a16:creationId xmlns:a16="http://schemas.microsoft.com/office/drawing/2014/main" id="{E10097A3-9E60-5A43-B21D-0EFB974F8716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7971344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C00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/>
                </a:p>
              </p:txBody>
            </p:sp>
          </p:grp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1BA54DFC-9D3C-D84A-BBD6-DF8A247C287C}"/>
                </a:ext>
              </a:extLst>
            </p:cNvPr>
            <p:cNvGrpSpPr/>
            <p:nvPr/>
          </p:nvGrpSpPr>
          <p:grpSpPr>
            <a:xfrm>
              <a:off x="6837247" y="3226727"/>
              <a:ext cx="487916" cy="497696"/>
              <a:chOff x="8343229" y="2125161"/>
              <a:chExt cx="3526042" cy="3427914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E3083BDB-D0EC-1A45-8CC3-15A918C926DB}"/>
                  </a:ext>
                </a:extLst>
              </p:cNvPr>
              <p:cNvGrpSpPr/>
              <p:nvPr/>
            </p:nvGrpSpPr>
            <p:grpSpPr>
              <a:xfrm>
                <a:off x="9386048" y="2625186"/>
                <a:ext cx="2483223" cy="1301355"/>
                <a:chOff x="8364071" y="2141672"/>
                <a:chExt cx="2483223" cy="1148373"/>
              </a:xfrm>
            </p:grpSpPr>
            <p:sp>
              <p:nvSpPr>
                <p:cNvPr id="74" name="Rectangle 17">
                  <a:extLst>
                    <a:ext uri="{FF2B5EF4-FFF2-40B4-BE49-F238E27FC236}">
                      <a16:creationId xmlns:a16="http://schemas.microsoft.com/office/drawing/2014/main" id="{4ABBF224-A0F5-BB4C-8412-F57D9097601D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2483223" cy="588562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75" name="Rectangle 17">
                  <a:extLst>
                    <a:ext uri="{FF2B5EF4-FFF2-40B4-BE49-F238E27FC236}">
                      <a16:creationId xmlns:a16="http://schemas.microsoft.com/office/drawing/2014/main" id="{B9FE09A3-F82B-7545-B494-5CB221AEF868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735105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408417CF-4321-8E4D-AC95-C7E276361ADC}"/>
                  </a:ext>
                </a:extLst>
              </p:cNvPr>
              <p:cNvGrpSpPr/>
              <p:nvPr/>
            </p:nvGrpSpPr>
            <p:grpSpPr>
              <a:xfrm>
                <a:off x="8343229" y="2125161"/>
                <a:ext cx="3526042" cy="1155202"/>
                <a:chOff x="8364071" y="2141672"/>
                <a:chExt cx="3526042" cy="1148373"/>
              </a:xfrm>
            </p:grpSpPr>
            <p:sp>
              <p:nvSpPr>
                <p:cNvPr id="72" name="Rectangle 17">
                  <a:extLst>
                    <a:ext uri="{FF2B5EF4-FFF2-40B4-BE49-F238E27FC236}">
                      <a16:creationId xmlns:a16="http://schemas.microsoft.com/office/drawing/2014/main" id="{1D396624-382D-DC45-9FC4-6BAD033CE9A5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3526042" cy="584381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73" name="Rectangle 17">
                  <a:extLst>
                    <a:ext uri="{FF2B5EF4-FFF2-40B4-BE49-F238E27FC236}">
                      <a16:creationId xmlns:a16="http://schemas.microsoft.com/office/drawing/2014/main" id="{446382AD-87E0-C84E-82BB-4DAF5213A12C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1042819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1EC9788B-5D66-044E-A104-6617361C2D92}"/>
                  </a:ext>
                </a:extLst>
              </p:cNvPr>
              <p:cNvGrpSpPr/>
              <p:nvPr/>
            </p:nvGrpSpPr>
            <p:grpSpPr>
              <a:xfrm>
                <a:off x="10121153" y="3348940"/>
                <a:ext cx="607678" cy="1159447"/>
                <a:chOff x="8364071" y="2141672"/>
                <a:chExt cx="7900746" cy="1148370"/>
              </a:xfrm>
            </p:grpSpPr>
            <p:sp>
              <p:nvSpPr>
                <p:cNvPr id="70" name="Rectangle 17">
                  <a:extLst>
                    <a:ext uri="{FF2B5EF4-FFF2-40B4-BE49-F238E27FC236}">
                      <a16:creationId xmlns:a16="http://schemas.microsoft.com/office/drawing/2014/main" id="{8DB1E922-6149-6A4D-A97C-D72192C24312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3526042" cy="586445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71" name="Rectangle 17">
                  <a:extLst>
                    <a:ext uri="{FF2B5EF4-FFF2-40B4-BE49-F238E27FC236}">
                      <a16:creationId xmlns:a16="http://schemas.microsoft.com/office/drawing/2014/main" id="{1521AEB8-3736-4F4E-B97D-4DAC0A101163}"/>
                    </a:ext>
                  </a:extLst>
                </p:cNvPr>
                <p:cNvSpPr/>
                <p:nvPr/>
              </p:nvSpPr>
              <p:spPr>
                <a:xfrm flipV="1">
                  <a:off x="8364071" y="2719825"/>
                  <a:ext cx="7900746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CACC95EF-9D67-A945-BD34-8137E854611A}"/>
                  </a:ext>
                </a:extLst>
              </p:cNvPr>
              <p:cNvGrpSpPr/>
              <p:nvPr/>
            </p:nvGrpSpPr>
            <p:grpSpPr>
              <a:xfrm>
                <a:off x="10392355" y="3110562"/>
                <a:ext cx="1476916" cy="490290"/>
                <a:chOff x="8364071" y="2141672"/>
                <a:chExt cx="7971344" cy="1148373"/>
              </a:xfrm>
            </p:grpSpPr>
            <p:sp>
              <p:nvSpPr>
                <p:cNvPr id="68" name="Rectangle 17">
                  <a:extLst>
                    <a:ext uri="{FF2B5EF4-FFF2-40B4-BE49-F238E27FC236}">
                      <a16:creationId xmlns:a16="http://schemas.microsoft.com/office/drawing/2014/main" id="{88D2107A-7A62-164E-93B1-B92DE6469E53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69" name="Rectangle 17">
                  <a:extLst>
                    <a:ext uri="{FF2B5EF4-FFF2-40B4-BE49-F238E27FC236}">
                      <a16:creationId xmlns:a16="http://schemas.microsoft.com/office/drawing/2014/main" id="{A70F476C-D7A9-7440-87B9-4B0EE8CEAA11}"/>
                    </a:ext>
                  </a:extLst>
                </p:cNvPr>
                <p:cNvSpPr/>
                <p:nvPr/>
              </p:nvSpPr>
              <p:spPr>
                <a:xfrm flipV="1">
                  <a:off x="8364071" y="2687133"/>
                  <a:ext cx="7971344" cy="602912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746A248D-207B-394B-883B-0F1BE8E6FADF}"/>
                  </a:ext>
                </a:extLst>
              </p:cNvPr>
              <p:cNvGrpSpPr/>
              <p:nvPr/>
            </p:nvGrpSpPr>
            <p:grpSpPr>
              <a:xfrm>
                <a:off x="10728831" y="4089688"/>
                <a:ext cx="1140440" cy="848068"/>
                <a:chOff x="8364071" y="2141672"/>
                <a:chExt cx="6155285" cy="1148366"/>
              </a:xfrm>
            </p:grpSpPr>
            <p:sp>
              <p:nvSpPr>
                <p:cNvPr id="66" name="Rectangle 17">
                  <a:extLst>
                    <a:ext uri="{FF2B5EF4-FFF2-40B4-BE49-F238E27FC236}">
                      <a16:creationId xmlns:a16="http://schemas.microsoft.com/office/drawing/2014/main" id="{24244486-92D7-734F-9930-08A7984E6035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6155285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67" name="Rectangle 17">
                  <a:extLst>
                    <a:ext uri="{FF2B5EF4-FFF2-40B4-BE49-F238E27FC236}">
                      <a16:creationId xmlns:a16="http://schemas.microsoft.com/office/drawing/2014/main" id="{D2E6F56B-6ED6-1B4D-9BDB-2B48B0114A32}"/>
                    </a:ext>
                  </a:extLst>
                </p:cNvPr>
                <p:cNvSpPr/>
                <p:nvPr/>
              </p:nvSpPr>
              <p:spPr>
                <a:xfrm flipV="1">
                  <a:off x="8364071" y="2708631"/>
                  <a:ext cx="1128271" cy="58140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1D13A118-0CAA-9E4A-B6E2-84C8DFADD6AE}"/>
                  </a:ext>
                </a:extLst>
              </p:cNvPr>
              <p:cNvGrpSpPr/>
              <p:nvPr/>
            </p:nvGrpSpPr>
            <p:grpSpPr>
              <a:xfrm>
                <a:off x="10937875" y="4576039"/>
                <a:ext cx="931396" cy="729386"/>
                <a:chOff x="8364071" y="2141672"/>
                <a:chExt cx="7971344" cy="1148373"/>
              </a:xfrm>
            </p:grpSpPr>
            <p:sp>
              <p:nvSpPr>
                <p:cNvPr id="64" name="Rectangle 17">
                  <a:extLst>
                    <a:ext uri="{FF2B5EF4-FFF2-40B4-BE49-F238E27FC236}">
                      <a16:creationId xmlns:a16="http://schemas.microsoft.com/office/drawing/2014/main" id="{73E1702B-BBFA-F84B-B1EA-A1EE52F56F55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65" name="Rectangle 17">
                  <a:extLst>
                    <a:ext uri="{FF2B5EF4-FFF2-40B4-BE49-F238E27FC236}">
                      <a16:creationId xmlns:a16="http://schemas.microsoft.com/office/drawing/2014/main" id="{E6C9C5FE-E572-944E-A34D-4C035A02B2CB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1114102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86315B1-AB02-A248-9756-0999C04BE133}"/>
                  </a:ext>
                </a:extLst>
              </p:cNvPr>
              <p:cNvGrpSpPr/>
              <p:nvPr/>
            </p:nvGrpSpPr>
            <p:grpSpPr>
              <a:xfrm>
                <a:off x="11068050" y="5058831"/>
                <a:ext cx="801221" cy="494244"/>
                <a:chOff x="8364071" y="2141672"/>
                <a:chExt cx="7971344" cy="1148373"/>
              </a:xfrm>
            </p:grpSpPr>
            <p:sp>
              <p:nvSpPr>
                <p:cNvPr id="62" name="Rectangle 17">
                  <a:extLst>
                    <a:ext uri="{FF2B5EF4-FFF2-40B4-BE49-F238E27FC236}">
                      <a16:creationId xmlns:a16="http://schemas.microsoft.com/office/drawing/2014/main" id="{13153028-E464-E74A-9AED-41219D9D4682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63" name="Rectangle 17">
                  <a:extLst>
                    <a:ext uri="{FF2B5EF4-FFF2-40B4-BE49-F238E27FC236}">
                      <a16:creationId xmlns:a16="http://schemas.microsoft.com/office/drawing/2014/main" id="{9677D7D4-0751-F24D-B9F2-A40C7CC7FC09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7971344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6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787CAE02-9F48-E040-9E3C-49408A4E9B2D}"/>
                </a:ext>
              </a:extLst>
            </p:cNvPr>
            <p:cNvGrpSpPr/>
            <p:nvPr/>
          </p:nvGrpSpPr>
          <p:grpSpPr>
            <a:xfrm>
              <a:off x="6831411" y="3882222"/>
              <a:ext cx="487916" cy="497696"/>
              <a:chOff x="8343229" y="2125161"/>
              <a:chExt cx="3526042" cy="3427914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202DF73D-78EA-314B-80BC-E1E8C0F9721E}"/>
                  </a:ext>
                </a:extLst>
              </p:cNvPr>
              <p:cNvGrpSpPr/>
              <p:nvPr/>
            </p:nvGrpSpPr>
            <p:grpSpPr>
              <a:xfrm>
                <a:off x="9386048" y="2625186"/>
                <a:ext cx="2483223" cy="1301355"/>
                <a:chOff x="8364071" y="2141672"/>
                <a:chExt cx="2483223" cy="1148373"/>
              </a:xfrm>
            </p:grpSpPr>
            <p:sp>
              <p:nvSpPr>
                <p:cNvPr id="96" name="Rectangle 17">
                  <a:extLst>
                    <a:ext uri="{FF2B5EF4-FFF2-40B4-BE49-F238E27FC236}">
                      <a16:creationId xmlns:a16="http://schemas.microsoft.com/office/drawing/2014/main" id="{C913C69E-EDDA-524D-9427-4ADDE156BB16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2483223" cy="588562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97" name="Rectangle 17">
                  <a:extLst>
                    <a:ext uri="{FF2B5EF4-FFF2-40B4-BE49-F238E27FC236}">
                      <a16:creationId xmlns:a16="http://schemas.microsoft.com/office/drawing/2014/main" id="{3423C29C-6FD8-1649-9B52-E5BAF0382FD9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735105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04E63E03-1603-7A47-BAD9-78BFDA0B6FDD}"/>
                  </a:ext>
                </a:extLst>
              </p:cNvPr>
              <p:cNvGrpSpPr/>
              <p:nvPr/>
            </p:nvGrpSpPr>
            <p:grpSpPr>
              <a:xfrm>
                <a:off x="8343229" y="2125161"/>
                <a:ext cx="3526042" cy="1155202"/>
                <a:chOff x="8364071" y="2141672"/>
                <a:chExt cx="3526042" cy="1148373"/>
              </a:xfrm>
            </p:grpSpPr>
            <p:sp>
              <p:nvSpPr>
                <p:cNvPr id="94" name="Rectangle 17">
                  <a:extLst>
                    <a:ext uri="{FF2B5EF4-FFF2-40B4-BE49-F238E27FC236}">
                      <a16:creationId xmlns:a16="http://schemas.microsoft.com/office/drawing/2014/main" id="{9F25AB01-DACD-8B41-9997-ADFD0DB7C017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3526042" cy="584381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95" name="Rectangle 17">
                  <a:extLst>
                    <a:ext uri="{FF2B5EF4-FFF2-40B4-BE49-F238E27FC236}">
                      <a16:creationId xmlns:a16="http://schemas.microsoft.com/office/drawing/2014/main" id="{2E98B433-C5EA-BE4F-BF42-ACE842EA78AF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1042819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00448A6C-42DF-9D49-BF20-659F857C6587}"/>
                  </a:ext>
                </a:extLst>
              </p:cNvPr>
              <p:cNvGrpSpPr/>
              <p:nvPr/>
            </p:nvGrpSpPr>
            <p:grpSpPr>
              <a:xfrm>
                <a:off x="10121153" y="3348940"/>
                <a:ext cx="607678" cy="1159447"/>
                <a:chOff x="8364071" y="2141672"/>
                <a:chExt cx="7900746" cy="1148370"/>
              </a:xfrm>
            </p:grpSpPr>
            <p:sp>
              <p:nvSpPr>
                <p:cNvPr id="92" name="Rectangle 17">
                  <a:extLst>
                    <a:ext uri="{FF2B5EF4-FFF2-40B4-BE49-F238E27FC236}">
                      <a16:creationId xmlns:a16="http://schemas.microsoft.com/office/drawing/2014/main" id="{1ACA4CFA-ADC6-3346-8248-605611A328D1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3526042" cy="586445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93" name="Rectangle 17">
                  <a:extLst>
                    <a:ext uri="{FF2B5EF4-FFF2-40B4-BE49-F238E27FC236}">
                      <a16:creationId xmlns:a16="http://schemas.microsoft.com/office/drawing/2014/main" id="{4E3B0DA9-CF87-9844-BB67-A0EDA023B3E9}"/>
                    </a:ext>
                  </a:extLst>
                </p:cNvPr>
                <p:cNvSpPr/>
                <p:nvPr/>
              </p:nvSpPr>
              <p:spPr>
                <a:xfrm flipV="1">
                  <a:off x="8364071" y="2719825"/>
                  <a:ext cx="7900746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CF2A828E-1AC8-ED44-9EE0-02F6F76567A4}"/>
                  </a:ext>
                </a:extLst>
              </p:cNvPr>
              <p:cNvGrpSpPr/>
              <p:nvPr/>
            </p:nvGrpSpPr>
            <p:grpSpPr>
              <a:xfrm>
                <a:off x="10392355" y="3110562"/>
                <a:ext cx="1476916" cy="490290"/>
                <a:chOff x="8364071" y="2141672"/>
                <a:chExt cx="7971344" cy="1148373"/>
              </a:xfrm>
            </p:grpSpPr>
            <p:sp>
              <p:nvSpPr>
                <p:cNvPr id="90" name="Rectangle 17">
                  <a:extLst>
                    <a:ext uri="{FF2B5EF4-FFF2-40B4-BE49-F238E27FC236}">
                      <a16:creationId xmlns:a16="http://schemas.microsoft.com/office/drawing/2014/main" id="{FC7E323E-C7AC-0940-B365-A3BDDBEE018E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91" name="Rectangle 17">
                  <a:extLst>
                    <a:ext uri="{FF2B5EF4-FFF2-40B4-BE49-F238E27FC236}">
                      <a16:creationId xmlns:a16="http://schemas.microsoft.com/office/drawing/2014/main" id="{3A159222-C65C-2B4C-A4EA-E629B0D639A7}"/>
                    </a:ext>
                  </a:extLst>
                </p:cNvPr>
                <p:cNvSpPr/>
                <p:nvPr/>
              </p:nvSpPr>
              <p:spPr>
                <a:xfrm flipV="1">
                  <a:off x="8364071" y="2687133"/>
                  <a:ext cx="7971344" cy="602912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DD02514A-2501-CB4E-BCB4-03DD564D305B}"/>
                  </a:ext>
                </a:extLst>
              </p:cNvPr>
              <p:cNvGrpSpPr/>
              <p:nvPr/>
            </p:nvGrpSpPr>
            <p:grpSpPr>
              <a:xfrm>
                <a:off x="10728831" y="4089688"/>
                <a:ext cx="1140440" cy="848068"/>
                <a:chOff x="8364071" y="2141672"/>
                <a:chExt cx="6155285" cy="1148366"/>
              </a:xfrm>
            </p:grpSpPr>
            <p:sp>
              <p:nvSpPr>
                <p:cNvPr id="88" name="Rectangle 17">
                  <a:extLst>
                    <a:ext uri="{FF2B5EF4-FFF2-40B4-BE49-F238E27FC236}">
                      <a16:creationId xmlns:a16="http://schemas.microsoft.com/office/drawing/2014/main" id="{F150C46A-F2A0-F541-A310-570B608C3EF6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6155285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89" name="Rectangle 17">
                  <a:extLst>
                    <a:ext uri="{FF2B5EF4-FFF2-40B4-BE49-F238E27FC236}">
                      <a16:creationId xmlns:a16="http://schemas.microsoft.com/office/drawing/2014/main" id="{07606E27-3D85-5445-A94E-FEC05FF4A2CB}"/>
                    </a:ext>
                  </a:extLst>
                </p:cNvPr>
                <p:cNvSpPr/>
                <p:nvPr/>
              </p:nvSpPr>
              <p:spPr>
                <a:xfrm flipV="1">
                  <a:off x="8364071" y="2708631"/>
                  <a:ext cx="1128271" cy="58140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D5542CDE-A722-0A48-B156-1A4D5EBF9F7C}"/>
                  </a:ext>
                </a:extLst>
              </p:cNvPr>
              <p:cNvGrpSpPr/>
              <p:nvPr/>
            </p:nvGrpSpPr>
            <p:grpSpPr>
              <a:xfrm>
                <a:off x="10937875" y="4576039"/>
                <a:ext cx="931396" cy="729386"/>
                <a:chOff x="8364071" y="2141672"/>
                <a:chExt cx="7971344" cy="1148373"/>
              </a:xfrm>
            </p:grpSpPr>
            <p:sp>
              <p:nvSpPr>
                <p:cNvPr id="86" name="Rectangle 17">
                  <a:extLst>
                    <a:ext uri="{FF2B5EF4-FFF2-40B4-BE49-F238E27FC236}">
                      <a16:creationId xmlns:a16="http://schemas.microsoft.com/office/drawing/2014/main" id="{B3D4B060-9329-964F-A7AA-A3DC39597E3A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87" name="Rectangle 17">
                  <a:extLst>
                    <a:ext uri="{FF2B5EF4-FFF2-40B4-BE49-F238E27FC236}">
                      <a16:creationId xmlns:a16="http://schemas.microsoft.com/office/drawing/2014/main" id="{BC9C3DCF-172B-9A43-85D5-BC9136CD8FD8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1114102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B6E39189-A0D3-324B-A053-006981C59D46}"/>
                  </a:ext>
                </a:extLst>
              </p:cNvPr>
              <p:cNvGrpSpPr/>
              <p:nvPr/>
            </p:nvGrpSpPr>
            <p:grpSpPr>
              <a:xfrm>
                <a:off x="11068050" y="5058831"/>
                <a:ext cx="801221" cy="494244"/>
                <a:chOff x="8364071" y="2141672"/>
                <a:chExt cx="7971344" cy="1148373"/>
              </a:xfrm>
            </p:grpSpPr>
            <p:sp>
              <p:nvSpPr>
                <p:cNvPr id="84" name="Rectangle 17">
                  <a:extLst>
                    <a:ext uri="{FF2B5EF4-FFF2-40B4-BE49-F238E27FC236}">
                      <a16:creationId xmlns:a16="http://schemas.microsoft.com/office/drawing/2014/main" id="{12462A36-5BCE-DE43-B501-F068A3567017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85" name="Rectangle 17">
                  <a:extLst>
                    <a:ext uri="{FF2B5EF4-FFF2-40B4-BE49-F238E27FC236}">
                      <a16:creationId xmlns:a16="http://schemas.microsoft.com/office/drawing/2014/main" id="{8CE83B1F-3FE7-CA47-8993-3FEF96F5BF93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7971344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5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</p:grp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C36ADC5C-4E71-E644-9A7D-B559D3176EE5}"/>
                </a:ext>
              </a:extLst>
            </p:cNvPr>
            <p:cNvGrpSpPr/>
            <p:nvPr/>
          </p:nvGrpSpPr>
          <p:grpSpPr>
            <a:xfrm>
              <a:off x="6265176" y="4184350"/>
              <a:ext cx="487916" cy="497696"/>
              <a:chOff x="8343229" y="2125161"/>
              <a:chExt cx="3526042" cy="3427914"/>
            </a:xfrm>
          </p:grpSpPr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66368728-7EA3-7C48-9F75-B51952C0E8D3}"/>
                  </a:ext>
                </a:extLst>
              </p:cNvPr>
              <p:cNvGrpSpPr/>
              <p:nvPr/>
            </p:nvGrpSpPr>
            <p:grpSpPr>
              <a:xfrm>
                <a:off x="9386048" y="2625186"/>
                <a:ext cx="2483223" cy="1301355"/>
                <a:chOff x="8364071" y="2141672"/>
                <a:chExt cx="2483223" cy="1148373"/>
              </a:xfrm>
            </p:grpSpPr>
            <p:sp>
              <p:nvSpPr>
                <p:cNvPr id="140" name="Rectangle 17">
                  <a:extLst>
                    <a:ext uri="{FF2B5EF4-FFF2-40B4-BE49-F238E27FC236}">
                      <a16:creationId xmlns:a16="http://schemas.microsoft.com/office/drawing/2014/main" id="{75426C3F-4ABB-E947-8335-E67E7D2B89C4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2483223" cy="588562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41" name="Rectangle 17">
                  <a:extLst>
                    <a:ext uri="{FF2B5EF4-FFF2-40B4-BE49-F238E27FC236}">
                      <a16:creationId xmlns:a16="http://schemas.microsoft.com/office/drawing/2014/main" id="{94C453D7-5326-3342-A28A-3265086E5F25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735105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BD31B0D-F7F9-4F45-95C0-754B5F849692}"/>
                  </a:ext>
                </a:extLst>
              </p:cNvPr>
              <p:cNvGrpSpPr/>
              <p:nvPr/>
            </p:nvGrpSpPr>
            <p:grpSpPr>
              <a:xfrm>
                <a:off x="8343229" y="2125161"/>
                <a:ext cx="3526042" cy="1155202"/>
                <a:chOff x="8364071" y="2141672"/>
                <a:chExt cx="3526042" cy="1148373"/>
              </a:xfrm>
            </p:grpSpPr>
            <p:sp>
              <p:nvSpPr>
                <p:cNvPr id="138" name="Rectangle 17">
                  <a:extLst>
                    <a:ext uri="{FF2B5EF4-FFF2-40B4-BE49-F238E27FC236}">
                      <a16:creationId xmlns:a16="http://schemas.microsoft.com/office/drawing/2014/main" id="{879C5933-D375-E340-8AF2-632F4B563765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3526042" cy="584381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39" name="Rectangle 17">
                  <a:extLst>
                    <a:ext uri="{FF2B5EF4-FFF2-40B4-BE49-F238E27FC236}">
                      <a16:creationId xmlns:a16="http://schemas.microsoft.com/office/drawing/2014/main" id="{D17E762F-BF45-E047-B9B1-9717F2A0D41F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1042819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BBB61AA7-5B50-7242-8549-9437C13D9EC2}"/>
                  </a:ext>
                </a:extLst>
              </p:cNvPr>
              <p:cNvGrpSpPr/>
              <p:nvPr/>
            </p:nvGrpSpPr>
            <p:grpSpPr>
              <a:xfrm>
                <a:off x="10121153" y="3348940"/>
                <a:ext cx="607678" cy="1159447"/>
                <a:chOff x="8364071" y="2141672"/>
                <a:chExt cx="7900746" cy="1148370"/>
              </a:xfrm>
            </p:grpSpPr>
            <p:sp>
              <p:nvSpPr>
                <p:cNvPr id="136" name="Rectangle 17">
                  <a:extLst>
                    <a:ext uri="{FF2B5EF4-FFF2-40B4-BE49-F238E27FC236}">
                      <a16:creationId xmlns:a16="http://schemas.microsoft.com/office/drawing/2014/main" id="{7D6EE860-E89C-B94A-A013-08630D7A8DC2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3526042" cy="586445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37" name="Rectangle 17">
                  <a:extLst>
                    <a:ext uri="{FF2B5EF4-FFF2-40B4-BE49-F238E27FC236}">
                      <a16:creationId xmlns:a16="http://schemas.microsoft.com/office/drawing/2014/main" id="{C3B1085A-CB5A-FD4A-97C8-891FF4CF072B}"/>
                    </a:ext>
                  </a:extLst>
                </p:cNvPr>
                <p:cNvSpPr/>
                <p:nvPr/>
              </p:nvSpPr>
              <p:spPr>
                <a:xfrm flipV="1">
                  <a:off x="8364071" y="2719825"/>
                  <a:ext cx="7900746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03EA7288-CED9-F94E-9B95-439CD6C982BD}"/>
                  </a:ext>
                </a:extLst>
              </p:cNvPr>
              <p:cNvGrpSpPr/>
              <p:nvPr/>
            </p:nvGrpSpPr>
            <p:grpSpPr>
              <a:xfrm>
                <a:off x="10392355" y="3110562"/>
                <a:ext cx="1476916" cy="490290"/>
                <a:chOff x="8364071" y="2141672"/>
                <a:chExt cx="7971344" cy="1148373"/>
              </a:xfrm>
            </p:grpSpPr>
            <p:sp>
              <p:nvSpPr>
                <p:cNvPr id="134" name="Rectangle 17">
                  <a:extLst>
                    <a:ext uri="{FF2B5EF4-FFF2-40B4-BE49-F238E27FC236}">
                      <a16:creationId xmlns:a16="http://schemas.microsoft.com/office/drawing/2014/main" id="{18B70086-3464-494C-B21C-65245FD5324A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35" name="Rectangle 17">
                  <a:extLst>
                    <a:ext uri="{FF2B5EF4-FFF2-40B4-BE49-F238E27FC236}">
                      <a16:creationId xmlns:a16="http://schemas.microsoft.com/office/drawing/2014/main" id="{E86D60A2-936D-AB49-AB4C-FBA5A23CDA59}"/>
                    </a:ext>
                  </a:extLst>
                </p:cNvPr>
                <p:cNvSpPr/>
                <p:nvPr/>
              </p:nvSpPr>
              <p:spPr>
                <a:xfrm flipV="1">
                  <a:off x="8364071" y="2687133"/>
                  <a:ext cx="7971344" cy="602912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A9496DD5-A222-764B-BE9A-68B10C98FB58}"/>
                  </a:ext>
                </a:extLst>
              </p:cNvPr>
              <p:cNvGrpSpPr/>
              <p:nvPr/>
            </p:nvGrpSpPr>
            <p:grpSpPr>
              <a:xfrm>
                <a:off x="10728831" y="4089688"/>
                <a:ext cx="1140440" cy="848068"/>
                <a:chOff x="8364071" y="2141672"/>
                <a:chExt cx="6155285" cy="1148366"/>
              </a:xfrm>
            </p:grpSpPr>
            <p:sp>
              <p:nvSpPr>
                <p:cNvPr id="132" name="Rectangle 17">
                  <a:extLst>
                    <a:ext uri="{FF2B5EF4-FFF2-40B4-BE49-F238E27FC236}">
                      <a16:creationId xmlns:a16="http://schemas.microsoft.com/office/drawing/2014/main" id="{46B7AAE5-CCF3-5442-93D9-71283A46D605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6155285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33" name="Rectangle 17">
                  <a:extLst>
                    <a:ext uri="{FF2B5EF4-FFF2-40B4-BE49-F238E27FC236}">
                      <a16:creationId xmlns:a16="http://schemas.microsoft.com/office/drawing/2014/main" id="{3AF200AE-CA0A-A74E-BC8D-29505B2A9E5A}"/>
                    </a:ext>
                  </a:extLst>
                </p:cNvPr>
                <p:cNvSpPr/>
                <p:nvPr/>
              </p:nvSpPr>
              <p:spPr>
                <a:xfrm flipV="1">
                  <a:off x="8364071" y="2708631"/>
                  <a:ext cx="1128271" cy="58140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A76EFDF1-C788-574A-865E-1A2E94DCF029}"/>
                  </a:ext>
                </a:extLst>
              </p:cNvPr>
              <p:cNvGrpSpPr/>
              <p:nvPr/>
            </p:nvGrpSpPr>
            <p:grpSpPr>
              <a:xfrm>
                <a:off x="10937875" y="4576039"/>
                <a:ext cx="931396" cy="729386"/>
                <a:chOff x="8364071" y="2141672"/>
                <a:chExt cx="7971344" cy="1148373"/>
              </a:xfrm>
            </p:grpSpPr>
            <p:sp>
              <p:nvSpPr>
                <p:cNvPr id="130" name="Rectangle 17">
                  <a:extLst>
                    <a:ext uri="{FF2B5EF4-FFF2-40B4-BE49-F238E27FC236}">
                      <a16:creationId xmlns:a16="http://schemas.microsoft.com/office/drawing/2014/main" id="{7F6A04A1-DCD9-DF41-8D2D-7B5D48953766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31" name="Rectangle 17">
                  <a:extLst>
                    <a:ext uri="{FF2B5EF4-FFF2-40B4-BE49-F238E27FC236}">
                      <a16:creationId xmlns:a16="http://schemas.microsoft.com/office/drawing/2014/main" id="{8451BE09-E282-C542-9914-774CBA609C79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1114102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9FED1BF6-374C-B14E-8B61-C660B0A19D79}"/>
                  </a:ext>
                </a:extLst>
              </p:cNvPr>
              <p:cNvGrpSpPr/>
              <p:nvPr/>
            </p:nvGrpSpPr>
            <p:grpSpPr>
              <a:xfrm>
                <a:off x="11068050" y="5058831"/>
                <a:ext cx="801221" cy="494244"/>
                <a:chOff x="8364071" y="2141672"/>
                <a:chExt cx="7971344" cy="1148373"/>
              </a:xfrm>
            </p:grpSpPr>
            <p:sp>
              <p:nvSpPr>
                <p:cNvPr id="128" name="Rectangle 17">
                  <a:extLst>
                    <a:ext uri="{FF2B5EF4-FFF2-40B4-BE49-F238E27FC236}">
                      <a16:creationId xmlns:a16="http://schemas.microsoft.com/office/drawing/2014/main" id="{7346E3DC-BEDD-F244-A11B-AA9CF9F2420F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29" name="Rectangle 17">
                  <a:extLst>
                    <a:ext uri="{FF2B5EF4-FFF2-40B4-BE49-F238E27FC236}">
                      <a16:creationId xmlns:a16="http://schemas.microsoft.com/office/drawing/2014/main" id="{433367D3-3319-6A47-9B75-F1477A4FFA49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7971344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chemeClr val="accent2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55B6EE5C-5DC5-CB4F-8F94-90F485296E6D}"/>
                </a:ext>
              </a:extLst>
            </p:cNvPr>
            <p:cNvGrpSpPr/>
            <p:nvPr/>
          </p:nvGrpSpPr>
          <p:grpSpPr>
            <a:xfrm>
              <a:off x="6140987" y="3540891"/>
              <a:ext cx="487916" cy="497696"/>
              <a:chOff x="8343229" y="2125161"/>
              <a:chExt cx="3526042" cy="3427914"/>
            </a:xfrm>
          </p:grpSpPr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A57C4F53-A937-7642-A759-B8F95DA08101}"/>
                  </a:ext>
                </a:extLst>
              </p:cNvPr>
              <p:cNvGrpSpPr/>
              <p:nvPr/>
            </p:nvGrpSpPr>
            <p:grpSpPr>
              <a:xfrm>
                <a:off x="9386048" y="2625186"/>
                <a:ext cx="2483223" cy="1301355"/>
                <a:chOff x="8364071" y="2141672"/>
                <a:chExt cx="2483223" cy="1148373"/>
              </a:xfrm>
            </p:grpSpPr>
            <p:sp>
              <p:nvSpPr>
                <p:cNvPr id="186" name="Rectangle 17">
                  <a:extLst>
                    <a:ext uri="{FF2B5EF4-FFF2-40B4-BE49-F238E27FC236}">
                      <a16:creationId xmlns:a16="http://schemas.microsoft.com/office/drawing/2014/main" id="{AAF8E100-AC82-8745-B7D4-73EBDCD2F717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2483223" cy="588562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87" name="Rectangle 17">
                  <a:extLst>
                    <a:ext uri="{FF2B5EF4-FFF2-40B4-BE49-F238E27FC236}">
                      <a16:creationId xmlns:a16="http://schemas.microsoft.com/office/drawing/2014/main" id="{2FCD05E0-51AB-1943-A0F5-68F7FA82D184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735105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68" name="Group 167">
                <a:extLst>
                  <a:ext uri="{FF2B5EF4-FFF2-40B4-BE49-F238E27FC236}">
                    <a16:creationId xmlns:a16="http://schemas.microsoft.com/office/drawing/2014/main" id="{B9F768B1-8DEA-3240-BB18-80BC1AA51596}"/>
                  </a:ext>
                </a:extLst>
              </p:cNvPr>
              <p:cNvGrpSpPr/>
              <p:nvPr/>
            </p:nvGrpSpPr>
            <p:grpSpPr>
              <a:xfrm>
                <a:off x="8343229" y="2125161"/>
                <a:ext cx="3526042" cy="1155202"/>
                <a:chOff x="8364071" y="2141672"/>
                <a:chExt cx="3526042" cy="1148373"/>
              </a:xfrm>
            </p:grpSpPr>
            <p:sp>
              <p:nvSpPr>
                <p:cNvPr id="184" name="Rectangle 17">
                  <a:extLst>
                    <a:ext uri="{FF2B5EF4-FFF2-40B4-BE49-F238E27FC236}">
                      <a16:creationId xmlns:a16="http://schemas.microsoft.com/office/drawing/2014/main" id="{A3797B6D-D56C-9F4F-A5CB-29ED66935E84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3526042" cy="584381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85" name="Rectangle 17">
                  <a:extLst>
                    <a:ext uri="{FF2B5EF4-FFF2-40B4-BE49-F238E27FC236}">
                      <a16:creationId xmlns:a16="http://schemas.microsoft.com/office/drawing/2014/main" id="{7ADF348A-3505-A041-A84E-B7516104D131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1042819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4183E9B1-921C-FE44-8210-2EDA26224275}"/>
                  </a:ext>
                </a:extLst>
              </p:cNvPr>
              <p:cNvGrpSpPr/>
              <p:nvPr/>
            </p:nvGrpSpPr>
            <p:grpSpPr>
              <a:xfrm>
                <a:off x="10121153" y="3348940"/>
                <a:ext cx="607678" cy="1159447"/>
                <a:chOff x="8364071" y="2141672"/>
                <a:chExt cx="7900746" cy="1148370"/>
              </a:xfrm>
            </p:grpSpPr>
            <p:sp>
              <p:nvSpPr>
                <p:cNvPr id="182" name="Rectangle 17">
                  <a:extLst>
                    <a:ext uri="{FF2B5EF4-FFF2-40B4-BE49-F238E27FC236}">
                      <a16:creationId xmlns:a16="http://schemas.microsoft.com/office/drawing/2014/main" id="{7D059706-A602-244E-A3C8-39691B9E6B0F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3526042" cy="586445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83" name="Rectangle 17">
                  <a:extLst>
                    <a:ext uri="{FF2B5EF4-FFF2-40B4-BE49-F238E27FC236}">
                      <a16:creationId xmlns:a16="http://schemas.microsoft.com/office/drawing/2014/main" id="{E0F05793-E19A-9942-83FC-184864C77B6E}"/>
                    </a:ext>
                  </a:extLst>
                </p:cNvPr>
                <p:cNvSpPr/>
                <p:nvPr/>
              </p:nvSpPr>
              <p:spPr>
                <a:xfrm flipV="1">
                  <a:off x="8364071" y="2719825"/>
                  <a:ext cx="7900746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49F4A433-0BB5-0D4E-A34E-0221BB05A18E}"/>
                  </a:ext>
                </a:extLst>
              </p:cNvPr>
              <p:cNvGrpSpPr/>
              <p:nvPr/>
            </p:nvGrpSpPr>
            <p:grpSpPr>
              <a:xfrm>
                <a:off x="10392355" y="3110562"/>
                <a:ext cx="1476916" cy="490290"/>
                <a:chOff x="8364071" y="2141672"/>
                <a:chExt cx="7971344" cy="1148373"/>
              </a:xfrm>
            </p:grpSpPr>
            <p:sp>
              <p:nvSpPr>
                <p:cNvPr id="180" name="Rectangle 17">
                  <a:extLst>
                    <a:ext uri="{FF2B5EF4-FFF2-40B4-BE49-F238E27FC236}">
                      <a16:creationId xmlns:a16="http://schemas.microsoft.com/office/drawing/2014/main" id="{800A97D6-C0E7-394A-B3DA-096A5D4EAA58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81" name="Rectangle 17">
                  <a:extLst>
                    <a:ext uri="{FF2B5EF4-FFF2-40B4-BE49-F238E27FC236}">
                      <a16:creationId xmlns:a16="http://schemas.microsoft.com/office/drawing/2014/main" id="{798832FE-63B2-5D47-8DCC-B6F38577A86A}"/>
                    </a:ext>
                  </a:extLst>
                </p:cNvPr>
                <p:cNvSpPr/>
                <p:nvPr/>
              </p:nvSpPr>
              <p:spPr>
                <a:xfrm flipV="1">
                  <a:off x="8364071" y="2687133"/>
                  <a:ext cx="7971344" cy="602912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5E463E66-61C7-444C-8792-8C9EF4B73A85}"/>
                  </a:ext>
                </a:extLst>
              </p:cNvPr>
              <p:cNvGrpSpPr/>
              <p:nvPr/>
            </p:nvGrpSpPr>
            <p:grpSpPr>
              <a:xfrm>
                <a:off x="10728831" y="4089688"/>
                <a:ext cx="1140440" cy="848068"/>
                <a:chOff x="8364071" y="2141672"/>
                <a:chExt cx="6155285" cy="1148366"/>
              </a:xfrm>
            </p:grpSpPr>
            <p:sp>
              <p:nvSpPr>
                <p:cNvPr id="178" name="Rectangle 17">
                  <a:extLst>
                    <a:ext uri="{FF2B5EF4-FFF2-40B4-BE49-F238E27FC236}">
                      <a16:creationId xmlns:a16="http://schemas.microsoft.com/office/drawing/2014/main" id="{BD09DBE6-ECE0-904D-82BC-FD570823362C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6155285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79" name="Rectangle 17">
                  <a:extLst>
                    <a:ext uri="{FF2B5EF4-FFF2-40B4-BE49-F238E27FC236}">
                      <a16:creationId xmlns:a16="http://schemas.microsoft.com/office/drawing/2014/main" id="{77B62A46-185D-E04E-9385-DC903989FDDC}"/>
                    </a:ext>
                  </a:extLst>
                </p:cNvPr>
                <p:cNvSpPr/>
                <p:nvPr/>
              </p:nvSpPr>
              <p:spPr>
                <a:xfrm flipV="1">
                  <a:off x="8364071" y="2708631"/>
                  <a:ext cx="1128271" cy="58140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6394521F-FB03-204A-A7E6-858474A32D35}"/>
                  </a:ext>
                </a:extLst>
              </p:cNvPr>
              <p:cNvGrpSpPr/>
              <p:nvPr/>
            </p:nvGrpSpPr>
            <p:grpSpPr>
              <a:xfrm>
                <a:off x="10937875" y="4576039"/>
                <a:ext cx="931396" cy="729386"/>
                <a:chOff x="8364071" y="2141672"/>
                <a:chExt cx="7971344" cy="1148373"/>
              </a:xfrm>
            </p:grpSpPr>
            <p:sp>
              <p:nvSpPr>
                <p:cNvPr id="176" name="Rectangle 17">
                  <a:extLst>
                    <a:ext uri="{FF2B5EF4-FFF2-40B4-BE49-F238E27FC236}">
                      <a16:creationId xmlns:a16="http://schemas.microsoft.com/office/drawing/2014/main" id="{21D53A9C-E559-5F40-9E8B-E7EEBA4B5FBC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77" name="Rectangle 17">
                  <a:extLst>
                    <a:ext uri="{FF2B5EF4-FFF2-40B4-BE49-F238E27FC236}">
                      <a16:creationId xmlns:a16="http://schemas.microsoft.com/office/drawing/2014/main" id="{D925399D-638F-F046-913F-5E6956A0133C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1114102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4C4703F4-6779-864C-91F1-CB50C4A1D791}"/>
                  </a:ext>
                </a:extLst>
              </p:cNvPr>
              <p:cNvGrpSpPr/>
              <p:nvPr/>
            </p:nvGrpSpPr>
            <p:grpSpPr>
              <a:xfrm>
                <a:off x="11068050" y="5058831"/>
                <a:ext cx="801221" cy="494244"/>
                <a:chOff x="8364071" y="2141672"/>
                <a:chExt cx="7971344" cy="1148373"/>
              </a:xfrm>
            </p:grpSpPr>
            <p:sp>
              <p:nvSpPr>
                <p:cNvPr id="174" name="Rectangle 17">
                  <a:extLst>
                    <a:ext uri="{FF2B5EF4-FFF2-40B4-BE49-F238E27FC236}">
                      <a16:creationId xmlns:a16="http://schemas.microsoft.com/office/drawing/2014/main" id="{1FE38A07-E260-9A48-88BA-59828141ED1E}"/>
                    </a:ext>
                  </a:extLst>
                </p:cNvPr>
                <p:cNvSpPr/>
                <p:nvPr/>
              </p:nvSpPr>
              <p:spPr>
                <a:xfrm>
                  <a:off x="8364071" y="2141672"/>
                  <a:ext cx="7971344" cy="570216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  <p:sp>
              <p:nvSpPr>
                <p:cNvPr id="175" name="Rectangle 17">
                  <a:extLst>
                    <a:ext uri="{FF2B5EF4-FFF2-40B4-BE49-F238E27FC236}">
                      <a16:creationId xmlns:a16="http://schemas.microsoft.com/office/drawing/2014/main" id="{FD992B97-67FD-224F-AEFF-27118EA83A54}"/>
                    </a:ext>
                  </a:extLst>
                </p:cNvPr>
                <p:cNvSpPr/>
                <p:nvPr/>
              </p:nvSpPr>
              <p:spPr>
                <a:xfrm flipV="1">
                  <a:off x="8364071" y="2719828"/>
                  <a:ext cx="7971344" cy="570217"/>
                </a:xfrm>
                <a:custGeom>
                  <a:avLst/>
                  <a:gdLst>
                    <a:gd name="connsiteX0" fmla="*/ 0 w 455482"/>
                    <a:gd name="connsiteY0" fmla="*/ 0 h 183614"/>
                    <a:gd name="connsiteX1" fmla="*/ 455482 w 455482"/>
                    <a:gd name="connsiteY1" fmla="*/ 0 h 183614"/>
                    <a:gd name="connsiteX2" fmla="*/ 455482 w 455482"/>
                    <a:gd name="connsiteY2" fmla="*/ 183614 h 183614"/>
                    <a:gd name="connsiteX3" fmla="*/ 0 w 455482"/>
                    <a:gd name="connsiteY3" fmla="*/ 183614 h 183614"/>
                    <a:gd name="connsiteX4" fmla="*/ 0 w 455482"/>
                    <a:gd name="connsiteY4" fmla="*/ 0 h 183614"/>
                    <a:gd name="connsiteX0" fmla="*/ 455482 w 546922"/>
                    <a:gd name="connsiteY0" fmla="*/ 183614 h 275054"/>
                    <a:gd name="connsiteX1" fmla="*/ 0 w 546922"/>
                    <a:gd name="connsiteY1" fmla="*/ 183614 h 275054"/>
                    <a:gd name="connsiteX2" fmla="*/ 0 w 546922"/>
                    <a:gd name="connsiteY2" fmla="*/ 0 h 275054"/>
                    <a:gd name="connsiteX3" fmla="*/ 455482 w 546922"/>
                    <a:gd name="connsiteY3" fmla="*/ 0 h 275054"/>
                    <a:gd name="connsiteX4" fmla="*/ 546922 w 546922"/>
                    <a:gd name="connsiteY4" fmla="*/ 275054 h 275054"/>
                    <a:gd name="connsiteX0" fmla="*/ 0 w 546922"/>
                    <a:gd name="connsiteY0" fmla="*/ 183614 h 275054"/>
                    <a:gd name="connsiteX1" fmla="*/ 0 w 546922"/>
                    <a:gd name="connsiteY1" fmla="*/ 0 h 275054"/>
                    <a:gd name="connsiteX2" fmla="*/ 455482 w 546922"/>
                    <a:gd name="connsiteY2" fmla="*/ 0 h 275054"/>
                    <a:gd name="connsiteX3" fmla="*/ 546922 w 546922"/>
                    <a:gd name="connsiteY3" fmla="*/ 275054 h 275054"/>
                    <a:gd name="connsiteX0" fmla="*/ 0 w 455482"/>
                    <a:gd name="connsiteY0" fmla="*/ 183614 h 183614"/>
                    <a:gd name="connsiteX1" fmla="*/ 0 w 455482"/>
                    <a:gd name="connsiteY1" fmla="*/ 0 h 183614"/>
                    <a:gd name="connsiteX2" fmla="*/ 455482 w 455482"/>
                    <a:gd name="connsiteY2" fmla="*/ 0 h 183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55482" h="183614">
                      <a:moveTo>
                        <a:pt x="0" y="183614"/>
                      </a:moveTo>
                      <a:lnTo>
                        <a:pt x="0" y="0"/>
                      </a:lnTo>
                      <a:lnTo>
                        <a:pt x="455482" y="0"/>
                      </a:lnTo>
                    </a:path>
                  </a:pathLst>
                </a:custGeom>
                <a:ln w="19050" cmpd="sng">
                  <a:solidFill>
                    <a:srgbClr val="FFC000"/>
                  </a:solidFill>
                  <a:headEnd type="none"/>
                  <a:tailEnd type="none" w="sm" len="sm"/>
                </a:ln>
                <a:effectLst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accent6"/>
                    </a:solidFill>
                  </a:endParaRPr>
                </a:p>
              </p:txBody>
            </p:sp>
          </p:grpSp>
        </p:grpSp>
      </p:grpSp>
      <p:sp>
        <p:nvSpPr>
          <p:cNvPr id="190" name="TextBox 189">
            <a:extLst>
              <a:ext uri="{FF2B5EF4-FFF2-40B4-BE49-F238E27FC236}">
                <a16:creationId xmlns:a16="http://schemas.microsoft.com/office/drawing/2014/main" id="{B70CD808-C1FE-4A4E-BB3C-4CEB47754EA5}"/>
              </a:ext>
            </a:extLst>
          </p:cNvPr>
          <p:cNvSpPr txBox="1"/>
          <p:nvPr/>
        </p:nvSpPr>
        <p:spPr>
          <a:xfrm>
            <a:off x="323632" y="4292545"/>
            <a:ext cx="188367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Alignment sites</a:t>
            </a:r>
          </a:p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(each column of the MSA)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4D43E1B1-4562-3A47-85B0-BE30AF64B5F4}"/>
              </a:ext>
            </a:extLst>
          </p:cNvPr>
          <p:cNvSpPr txBox="1"/>
          <p:nvPr/>
        </p:nvSpPr>
        <p:spPr>
          <a:xfrm>
            <a:off x="2263532" y="4292545"/>
            <a:ext cx="254693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Substitution model</a:t>
            </a:r>
          </a:p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(explains how sequences changed)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FF4FE2DE-9C5A-9B4F-961E-450B49E7486C}"/>
              </a:ext>
            </a:extLst>
          </p:cNvPr>
          <p:cNvSpPr txBox="1"/>
          <p:nvPr/>
        </p:nvSpPr>
        <p:spPr>
          <a:xfrm>
            <a:off x="8875776" y="4475144"/>
            <a:ext cx="300278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Repeat process over tree space, for all sites</a:t>
            </a:r>
          </a:p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(containing trees with different topologies)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3D16B379-FBDD-8F41-8A56-01A72E201606}"/>
              </a:ext>
            </a:extLst>
          </p:cNvPr>
          <p:cNvSpPr txBox="1"/>
          <p:nvPr/>
        </p:nvSpPr>
        <p:spPr>
          <a:xfrm>
            <a:off x="5096884" y="4894343"/>
            <a:ext cx="337021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Probability of 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sequences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given the 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parameters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(tree, the substitution model, molecular clock)</a:t>
            </a:r>
          </a:p>
        </p:txBody>
      </p:sp>
      <p:grpSp>
        <p:nvGrpSpPr>
          <p:cNvPr id="299" name="Group 298">
            <a:extLst>
              <a:ext uri="{FF2B5EF4-FFF2-40B4-BE49-F238E27FC236}">
                <a16:creationId xmlns:a16="http://schemas.microsoft.com/office/drawing/2014/main" id="{4EA5BA9A-C917-0D42-B155-FF69FEC7FEB4}"/>
              </a:ext>
            </a:extLst>
          </p:cNvPr>
          <p:cNvGrpSpPr/>
          <p:nvPr/>
        </p:nvGrpSpPr>
        <p:grpSpPr>
          <a:xfrm>
            <a:off x="7011384" y="3061138"/>
            <a:ext cx="1195426" cy="1200329"/>
            <a:chOff x="6606334" y="3439063"/>
            <a:chExt cx="1195426" cy="1200329"/>
          </a:xfrm>
        </p:grpSpPr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7B9EE395-172A-7649-BEE9-AFBDACB683D6}"/>
                </a:ext>
              </a:extLst>
            </p:cNvPr>
            <p:cNvGrpSpPr/>
            <p:nvPr/>
          </p:nvGrpSpPr>
          <p:grpSpPr>
            <a:xfrm>
              <a:off x="6654147" y="3439063"/>
              <a:ext cx="1147613" cy="1200329"/>
              <a:chOff x="6137537" y="2723880"/>
              <a:chExt cx="1147613" cy="1200329"/>
            </a:xfrm>
          </p:grpSpPr>
          <p:sp>
            <p:nvSpPr>
              <p:cNvPr id="246" name="TextBox 245">
                <a:extLst>
                  <a:ext uri="{FF2B5EF4-FFF2-40B4-BE49-F238E27FC236}">
                    <a16:creationId xmlns:a16="http://schemas.microsoft.com/office/drawing/2014/main" id="{AB4F14B4-A9D7-0044-B3B3-FBC79861F5A2}"/>
                  </a:ext>
                </a:extLst>
              </p:cNvPr>
              <p:cNvSpPr txBox="1"/>
              <p:nvPr/>
            </p:nvSpPr>
            <p:spPr>
              <a:xfrm>
                <a:off x="7009492" y="2723880"/>
                <a:ext cx="27565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solidFill>
                    <a:srgbClr val="FF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solidFill>
                    <a:srgbClr val="FF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solidFill>
                    <a:srgbClr val="FF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solidFill>
                    <a:srgbClr val="FF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solidFill>
                    <a:srgbClr val="FF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solidFill>
                    <a:srgbClr val="FF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solidFill>
                    <a:srgbClr val="FF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solidFill>
                    <a:srgbClr val="FF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47" name="Group 246">
                <a:extLst>
                  <a:ext uri="{FF2B5EF4-FFF2-40B4-BE49-F238E27FC236}">
                    <a16:creationId xmlns:a16="http://schemas.microsoft.com/office/drawing/2014/main" id="{90BA666E-CF2E-BF4F-9C00-1C1ED0D340B0}"/>
                  </a:ext>
                </a:extLst>
              </p:cNvPr>
              <p:cNvGrpSpPr/>
              <p:nvPr/>
            </p:nvGrpSpPr>
            <p:grpSpPr>
              <a:xfrm>
                <a:off x="6137537" y="2846853"/>
                <a:ext cx="932806" cy="951502"/>
                <a:chOff x="8343229" y="2125161"/>
                <a:chExt cx="3526042" cy="3427914"/>
              </a:xfrm>
            </p:grpSpPr>
            <p:grpSp>
              <p:nvGrpSpPr>
                <p:cNvPr id="248" name="Group 247">
                  <a:extLst>
                    <a:ext uri="{FF2B5EF4-FFF2-40B4-BE49-F238E27FC236}">
                      <a16:creationId xmlns:a16="http://schemas.microsoft.com/office/drawing/2014/main" id="{50547B7B-EBC7-C14C-8AA3-D59623B1DA5D}"/>
                    </a:ext>
                  </a:extLst>
                </p:cNvPr>
                <p:cNvGrpSpPr/>
                <p:nvPr/>
              </p:nvGrpSpPr>
              <p:grpSpPr>
                <a:xfrm>
                  <a:off x="9386048" y="2625186"/>
                  <a:ext cx="2483223" cy="1301355"/>
                  <a:chOff x="8364071" y="2141672"/>
                  <a:chExt cx="2483223" cy="1148373"/>
                </a:xfrm>
              </p:grpSpPr>
              <p:sp>
                <p:nvSpPr>
                  <p:cNvPr id="267" name="Rectangle 17">
                    <a:extLst>
                      <a:ext uri="{FF2B5EF4-FFF2-40B4-BE49-F238E27FC236}">
                        <a16:creationId xmlns:a16="http://schemas.microsoft.com/office/drawing/2014/main" id="{ADF66864-3DD3-B544-825B-696CDC20C8C1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2483223" cy="588562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68" name="Rectangle 17">
                    <a:extLst>
                      <a:ext uri="{FF2B5EF4-FFF2-40B4-BE49-F238E27FC236}">
                        <a16:creationId xmlns:a16="http://schemas.microsoft.com/office/drawing/2014/main" id="{4A9B7795-10C2-5B46-A036-EEC301471EC8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735105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DDFBC61A-FB5B-9F4B-8BDB-7110B1F981BA}"/>
                    </a:ext>
                  </a:extLst>
                </p:cNvPr>
                <p:cNvGrpSpPr/>
                <p:nvPr/>
              </p:nvGrpSpPr>
              <p:grpSpPr>
                <a:xfrm>
                  <a:off x="8343229" y="2125161"/>
                  <a:ext cx="3526042" cy="1155202"/>
                  <a:chOff x="8364071" y="2141672"/>
                  <a:chExt cx="3526042" cy="1148373"/>
                </a:xfrm>
              </p:grpSpPr>
              <p:sp>
                <p:nvSpPr>
                  <p:cNvPr id="265" name="Rectangle 17">
                    <a:extLst>
                      <a:ext uri="{FF2B5EF4-FFF2-40B4-BE49-F238E27FC236}">
                        <a16:creationId xmlns:a16="http://schemas.microsoft.com/office/drawing/2014/main" id="{18068D67-0053-4047-A9DF-1A41799856E9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3526042" cy="584381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66" name="Rectangle 17">
                    <a:extLst>
                      <a:ext uri="{FF2B5EF4-FFF2-40B4-BE49-F238E27FC236}">
                        <a16:creationId xmlns:a16="http://schemas.microsoft.com/office/drawing/2014/main" id="{B8E0E070-ED7A-2542-AE75-3DF8436DD132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1042819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50" name="Group 249">
                  <a:extLst>
                    <a:ext uri="{FF2B5EF4-FFF2-40B4-BE49-F238E27FC236}">
                      <a16:creationId xmlns:a16="http://schemas.microsoft.com/office/drawing/2014/main" id="{06D4DC99-6311-4247-888E-2E1E626EBDF8}"/>
                    </a:ext>
                  </a:extLst>
                </p:cNvPr>
                <p:cNvGrpSpPr/>
                <p:nvPr/>
              </p:nvGrpSpPr>
              <p:grpSpPr>
                <a:xfrm>
                  <a:off x="10121153" y="3348940"/>
                  <a:ext cx="607678" cy="1159447"/>
                  <a:chOff x="8364071" y="2141672"/>
                  <a:chExt cx="7900746" cy="1148370"/>
                </a:xfrm>
              </p:grpSpPr>
              <p:sp>
                <p:nvSpPr>
                  <p:cNvPr id="263" name="Rectangle 17">
                    <a:extLst>
                      <a:ext uri="{FF2B5EF4-FFF2-40B4-BE49-F238E27FC236}">
                        <a16:creationId xmlns:a16="http://schemas.microsoft.com/office/drawing/2014/main" id="{A37736DB-90A7-B34D-89D1-ECF565CB5AE0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3526042" cy="586445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64" name="Rectangle 17">
                    <a:extLst>
                      <a:ext uri="{FF2B5EF4-FFF2-40B4-BE49-F238E27FC236}">
                        <a16:creationId xmlns:a16="http://schemas.microsoft.com/office/drawing/2014/main" id="{07CAA92B-B51E-4E46-92D6-44956681A4D8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5"/>
                    <a:ext cx="7900746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51" name="Group 250">
                  <a:extLst>
                    <a:ext uri="{FF2B5EF4-FFF2-40B4-BE49-F238E27FC236}">
                      <a16:creationId xmlns:a16="http://schemas.microsoft.com/office/drawing/2014/main" id="{2D2C9852-9D44-2441-B00B-89F06F15B1FA}"/>
                    </a:ext>
                  </a:extLst>
                </p:cNvPr>
                <p:cNvGrpSpPr/>
                <p:nvPr/>
              </p:nvGrpSpPr>
              <p:grpSpPr>
                <a:xfrm>
                  <a:off x="10392355" y="3110562"/>
                  <a:ext cx="1476916" cy="490290"/>
                  <a:chOff x="8364071" y="2141672"/>
                  <a:chExt cx="7971344" cy="1148373"/>
                </a:xfrm>
              </p:grpSpPr>
              <p:sp>
                <p:nvSpPr>
                  <p:cNvPr id="261" name="Rectangle 17">
                    <a:extLst>
                      <a:ext uri="{FF2B5EF4-FFF2-40B4-BE49-F238E27FC236}">
                        <a16:creationId xmlns:a16="http://schemas.microsoft.com/office/drawing/2014/main" id="{8AB32D7B-2E20-4542-ACEE-5487B3966338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7971344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62" name="Rectangle 17">
                    <a:extLst>
                      <a:ext uri="{FF2B5EF4-FFF2-40B4-BE49-F238E27FC236}">
                        <a16:creationId xmlns:a16="http://schemas.microsoft.com/office/drawing/2014/main" id="{EC02F9E1-4989-6148-8452-CC6D27F85CCA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687133"/>
                    <a:ext cx="7971344" cy="602912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52" name="Group 251">
                  <a:extLst>
                    <a:ext uri="{FF2B5EF4-FFF2-40B4-BE49-F238E27FC236}">
                      <a16:creationId xmlns:a16="http://schemas.microsoft.com/office/drawing/2014/main" id="{3245C4A9-CBAC-744C-8120-D49E43EBCEBE}"/>
                    </a:ext>
                  </a:extLst>
                </p:cNvPr>
                <p:cNvGrpSpPr/>
                <p:nvPr/>
              </p:nvGrpSpPr>
              <p:grpSpPr>
                <a:xfrm>
                  <a:off x="10728831" y="4089688"/>
                  <a:ext cx="1140440" cy="848068"/>
                  <a:chOff x="8364071" y="2141672"/>
                  <a:chExt cx="6155285" cy="1148366"/>
                </a:xfrm>
              </p:grpSpPr>
              <p:sp>
                <p:nvSpPr>
                  <p:cNvPr id="259" name="Rectangle 17">
                    <a:extLst>
                      <a:ext uri="{FF2B5EF4-FFF2-40B4-BE49-F238E27FC236}">
                        <a16:creationId xmlns:a16="http://schemas.microsoft.com/office/drawing/2014/main" id="{7B7BD1A9-2606-F44E-8A11-0ED404E4415F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6155285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60" name="Rectangle 17">
                    <a:extLst>
                      <a:ext uri="{FF2B5EF4-FFF2-40B4-BE49-F238E27FC236}">
                        <a16:creationId xmlns:a16="http://schemas.microsoft.com/office/drawing/2014/main" id="{6C4144F9-5405-B24D-9BAE-E09F24BDD91C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08631"/>
                    <a:ext cx="1128271" cy="58140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53" name="Group 252">
                  <a:extLst>
                    <a:ext uri="{FF2B5EF4-FFF2-40B4-BE49-F238E27FC236}">
                      <a16:creationId xmlns:a16="http://schemas.microsoft.com/office/drawing/2014/main" id="{588B387E-D8C8-0543-919E-09722E35A0C8}"/>
                    </a:ext>
                  </a:extLst>
                </p:cNvPr>
                <p:cNvGrpSpPr/>
                <p:nvPr/>
              </p:nvGrpSpPr>
              <p:grpSpPr>
                <a:xfrm>
                  <a:off x="10937875" y="4576039"/>
                  <a:ext cx="931396" cy="729386"/>
                  <a:chOff x="8364071" y="2141672"/>
                  <a:chExt cx="7971344" cy="1148373"/>
                </a:xfrm>
              </p:grpSpPr>
              <p:sp>
                <p:nvSpPr>
                  <p:cNvPr id="257" name="Rectangle 17">
                    <a:extLst>
                      <a:ext uri="{FF2B5EF4-FFF2-40B4-BE49-F238E27FC236}">
                        <a16:creationId xmlns:a16="http://schemas.microsoft.com/office/drawing/2014/main" id="{8C1BF9C8-C1CB-B543-8A6F-C111B04164EE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7971344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58" name="Rectangle 17">
                    <a:extLst>
                      <a:ext uri="{FF2B5EF4-FFF2-40B4-BE49-F238E27FC236}">
                        <a16:creationId xmlns:a16="http://schemas.microsoft.com/office/drawing/2014/main" id="{40356EF8-D248-6942-BC39-DE1D70339C8D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1114102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54" name="Group 253">
                  <a:extLst>
                    <a:ext uri="{FF2B5EF4-FFF2-40B4-BE49-F238E27FC236}">
                      <a16:creationId xmlns:a16="http://schemas.microsoft.com/office/drawing/2014/main" id="{8E92063A-6799-8147-8D97-7A65D79B4434}"/>
                    </a:ext>
                  </a:extLst>
                </p:cNvPr>
                <p:cNvGrpSpPr/>
                <p:nvPr/>
              </p:nvGrpSpPr>
              <p:grpSpPr>
                <a:xfrm>
                  <a:off x="11068050" y="5058831"/>
                  <a:ext cx="801221" cy="494244"/>
                  <a:chOff x="8364071" y="2141672"/>
                  <a:chExt cx="7971344" cy="1148373"/>
                </a:xfrm>
              </p:grpSpPr>
              <p:sp>
                <p:nvSpPr>
                  <p:cNvPr id="255" name="Rectangle 17">
                    <a:extLst>
                      <a:ext uri="{FF2B5EF4-FFF2-40B4-BE49-F238E27FC236}">
                        <a16:creationId xmlns:a16="http://schemas.microsoft.com/office/drawing/2014/main" id="{D58BD76E-0FB9-F74B-9CB6-43C6E1605CFE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7971344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56" name="Rectangle 17">
                    <a:extLst>
                      <a:ext uri="{FF2B5EF4-FFF2-40B4-BE49-F238E27FC236}">
                        <a16:creationId xmlns:a16="http://schemas.microsoft.com/office/drawing/2014/main" id="{CB7C6364-A9F9-E04E-ADB1-5B1FA50494A1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7971344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</p:grpSp>
        </p:grp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23877AA5-AB3B-F443-990F-A3AE85511FB8}"/>
                </a:ext>
              </a:extLst>
            </p:cNvPr>
            <p:cNvSpPr>
              <a:spLocks/>
            </p:cNvSpPr>
            <p:nvPr/>
          </p:nvSpPr>
          <p:spPr>
            <a:xfrm flipH="1">
              <a:off x="7330628" y="4392046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3E5CACDA-31AC-4B46-9991-2EC8841E89FA}"/>
                </a:ext>
              </a:extLst>
            </p:cNvPr>
            <p:cNvSpPr>
              <a:spLocks/>
            </p:cNvSpPr>
            <p:nvPr/>
          </p:nvSpPr>
          <p:spPr>
            <a:xfrm flipH="1">
              <a:off x="7288083" y="4300606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2D280FF2-C716-4047-AB9F-3080D90C7F42}"/>
                </a:ext>
              </a:extLst>
            </p:cNvPr>
            <p:cNvSpPr>
              <a:spLocks/>
            </p:cNvSpPr>
            <p:nvPr/>
          </p:nvSpPr>
          <p:spPr>
            <a:xfrm flipH="1">
              <a:off x="7232745" y="4178572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87B1B320-1F52-C64A-92D7-64FEA1928A95}"/>
                </a:ext>
              </a:extLst>
            </p:cNvPr>
            <p:cNvSpPr>
              <a:spLocks/>
            </p:cNvSpPr>
            <p:nvPr/>
          </p:nvSpPr>
          <p:spPr>
            <a:xfrm flipH="1">
              <a:off x="7077055" y="4009382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A1B6A3D1-FF02-3A4A-A518-1B1BDA8F3323}"/>
                </a:ext>
              </a:extLst>
            </p:cNvPr>
            <p:cNvSpPr>
              <a:spLocks/>
            </p:cNvSpPr>
            <p:nvPr/>
          </p:nvSpPr>
          <p:spPr>
            <a:xfrm flipH="1">
              <a:off x="7147655" y="3855553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318358CB-3834-344D-A1C7-E81A4767095E}"/>
                </a:ext>
              </a:extLst>
            </p:cNvPr>
            <p:cNvSpPr>
              <a:spLocks/>
            </p:cNvSpPr>
            <p:nvPr/>
          </p:nvSpPr>
          <p:spPr>
            <a:xfrm flipH="1">
              <a:off x="6880955" y="3833328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A4E91334-873D-7F45-A82B-DA9E306C7B51}"/>
                </a:ext>
              </a:extLst>
            </p:cNvPr>
            <p:cNvSpPr>
              <a:spLocks/>
            </p:cNvSpPr>
            <p:nvPr/>
          </p:nvSpPr>
          <p:spPr>
            <a:xfrm flipH="1">
              <a:off x="6606334" y="3673452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10D5044E-FC47-AD4D-AA34-4BC92CD08BD9}"/>
              </a:ext>
            </a:extLst>
          </p:cNvPr>
          <p:cNvGrpSpPr/>
          <p:nvPr/>
        </p:nvGrpSpPr>
        <p:grpSpPr>
          <a:xfrm>
            <a:off x="5480947" y="2997467"/>
            <a:ext cx="1187770" cy="1200329"/>
            <a:chOff x="4707951" y="3191717"/>
            <a:chExt cx="1187770" cy="1200329"/>
          </a:xfrm>
        </p:grpSpPr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id="{B0208D40-38B2-4948-B2B3-E105E862EDE5}"/>
                </a:ext>
              </a:extLst>
            </p:cNvPr>
            <p:cNvGrpSpPr/>
            <p:nvPr/>
          </p:nvGrpSpPr>
          <p:grpSpPr>
            <a:xfrm>
              <a:off x="4754793" y="3191717"/>
              <a:ext cx="1140928" cy="1200329"/>
              <a:chOff x="4556454" y="3191717"/>
              <a:chExt cx="1140928" cy="1200329"/>
            </a:xfrm>
          </p:grpSpPr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1AB371E8-03C2-7D49-AA8F-305B09C59808}"/>
                  </a:ext>
                </a:extLst>
              </p:cNvPr>
              <p:cNvGrpSpPr/>
              <p:nvPr/>
            </p:nvGrpSpPr>
            <p:grpSpPr>
              <a:xfrm>
                <a:off x="4556454" y="3316758"/>
                <a:ext cx="932806" cy="951502"/>
                <a:chOff x="8343229" y="2125161"/>
                <a:chExt cx="3526042" cy="3427914"/>
              </a:xfrm>
            </p:grpSpPr>
            <p:grpSp>
              <p:nvGrpSpPr>
                <p:cNvPr id="143" name="Group 142">
                  <a:extLst>
                    <a:ext uri="{FF2B5EF4-FFF2-40B4-BE49-F238E27FC236}">
                      <a16:creationId xmlns:a16="http://schemas.microsoft.com/office/drawing/2014/main" id="{6F4C04FF-C27F-DD44-933D-D0703DE041C8}"/>
                    </a:ext>
                  </a:extLst>
                </p:cNvPr>
                <p:cNvGrpSpPr/>
                <p:nvPr/>
              </p:nvGrpSpPr>
              <p:grpSpPr>
                <a:xfrm>
                  <a:off x="9386048" y="2625186"/>
                  <a:ext cx="2483223" cy="1301355"/>
                  <a:chOff x="8364071" y="2141672"/>
                  <a:chExt cx="2483223" cy="1148373"/>
                </a:xfrm>
              </p:grpSpPr>
              <p:sp>
                <p:nvSpPr>
                  <p:cNvPr id="162" name="Rectangle 17">
                    <a:extLst>
                      <a:ext uri="{FF2B5EF4-FFF2-40B4-BE49-F238E27FC236}">
                        <a16:creationId xmlns:a16="http://schemas.microsoft.com/office/drawing/2014/main" id="{57839693-9F87-444A-AC93-8678A6F8DDAD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2483223" cy="588562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163" name="Rectangle 17">
                    <a:extLst>
                      <a:ext uri="{FF2B5EF4-FFF2-40B4-BE49-F238E27FC236}">
                        <a16:creationId xmlns:a16="http://schemas.microsoft.com/office/drawing/2014/main" id="{949C2A46-06A7-3D4D-8A3C-6083A186B175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735105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144" name="Group 143">
                  <a:extLst>
                    <a:ext uri="{FF2B5EF4-FFF2-40B4-BE49-F238E27FC236}">
                      <a16:creationId xmlns:a16="http://schemas.microsoft.com/office/drawing/2014/main" id="{485A4249-45B6-5041-B794-EB48904EDB94}"/>
                    </a:ext>
                  </a:extLst>
                </p:cNvPr>
                <p:cNvGrpSpPr/>
                <p:nvPr/>
              </p:nvGrpSpPr>
              <p:grpSpPr>
                <a:xfrm>
                  <a:off x="8343229" y="2125161"/>
                  <a:ext cx="3526042" cy="1155202"/>
                  <a:chOff x="8364071" y="2141672"/>
                  <a:chExt cx="3526042" cy="1148373"/>
                </a:xfrm>
              </p:grpSpPr>
              <p:sp>
                <p:nvSpPr>
                  <p:cNvPr id="160" name="Rectangle 17">
                    <a:extLst>
                      <a:ext uri="{FF2B5EF4-FFF2-40B4-BE49-F238E27FC236}">
                        <a16:creationId xmlns:a16="http://schemas.microsoft.com/office/drawing/2014/main" id="{5B761DA7-BCB5-9245-8F68-140E340CE50E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3526042" cy="584381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161" name="Rectangle 17">
                    <a:extLst>
                      <a:ext uri="{FF2B5EF4-FFF2-40B4-BE49-F238E27FC236}">
                        <a16:creationId xmlns:a16="http://schemas.microsoft.com/office/drawing/2014/main" id="{49AF5316-1692-BE49-8842-218567456952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1042819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145" name="Group 144">
                  <a:extLst>
                    <a:ext uri="{FF2B5EF4-FFF2-40B4-BE49-F238E27FC236}">
                      <a16:creationId xmlns:a16="http://schemas.microsoft.com/office/drawing/2014/main" id="{2273D40A-C556-E14D-8F60-FC6F9DCB68DB}"/>
                    </a:ext>
                  </a:extLst>
                </p:cNvPr>
                <p:cNvGrpSpPr/>
                <p:nvPr/>
              </p:nvGrpSpPr>
              <p:grpSpPr>
                <a:xfrm>
                  <a:off x="10121153" y="3348940"/>
                  <a:ext cx="607678" cy="1159447"/>
                  <a:chOff x="8364071" y="2141672"/>
                  <a:chExt cx="7900746" cy="1148370"/>
                </a:xfrm>
              </p:grpSpPr>
              <p:sp>
                <p:nvSpPr>
                  <p:cNvPr id="158" name="Rectangle 17">
                    <a:extLst>
                      <a:ext uri="{FF2B5EF4-FFF2-40B4-BE49-F238E27FC236}">
                        <a16:creationId xmlns:a16="http://schemas.microsoft.com/office/drawing/2014/main" id="{53717F56-CEAC-4A4C-BE65-4AE825A5DEAE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3526042" cy="586445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159" name="Rectangle 17">
                    <a:extLst>
                      <a:ext uri="{FF2B5EF4-FFF2-40B4-BE49-F238E27FC236}">
                        <a16:creationId xmlns:a16="http://schemas.microsoft.com/office/drawing/2014/main" id="{E867145E-0826-BF41-BE18-6B6E7AF31FBD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5"/>
                    <a:ext cx="7900746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146" name="Group 145">
                  <a:extLst>
                    <a:ext uri="{FF2B5EF4-FFF2-40B4-BE49-F238E27FC236}">
                      <a16:creationId xmlns:a16="http://schemas.microsoft.com/office/drawing/2014/main" id="{1268FFB9-5A35-1C42-B877-D5F6F47A2BEB}"/>
                    </a:ext>
                  </a:extLst>
                </p:cNvPr>
                <p:cNvGrpSpPr/>
                <p:nvPr/>
              </p:nvGrpSpPr>
              <p:grpSpPr>
                <a:xfrm>
                  <a:off x="10392355" y="3110562"/>
                  <a:ext cx="1476916" cy="490290"/>
                  <a:chOff x="8364071" y="2141672"/>
                  <a:chExt cx="7971344" cy="1148373"/>
                </a:xfrm>
              </p:grpSpPr>
              <p:sp>
                <p:nvSpPr>
                  <p:cNvPr id="156" name="Rectangle 17">
                    <a:extLst>
                      <a:ext uri="{FF2B5EF4-FFF2-40B4-BE49-F238E27FC236}">
                        <a16:creationId xmlns:a16="http://schemas.microsoft.com/office/drawing/2014/main" id="{8B118CC0-3B16-DE44-8D28-C5CCA77FA2D1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7971344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157" name="Rectangle 17">
                    <a:extLst>
                      <a:ext uri="{FF2B5EF4-FFF2-40B4-BE49-F238E27FC236}">
                        <a16:creationId xmlns:a16="http://schemas.microsoft.com/office/drawing/2014/main" id="{F66286A6-94B7-F844-90BA-D79A9F9D99B1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687133"/>
                    <a:ext cx="7971344" cy="602912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147" name="Group 146">
                  <a:extLst>
                    <a:ext uri="{FF2B5EF4-FFF2-40B4-BE49-F238E27FC236}">
                      <a16:creationId xmlns:a16="http://schemas.microsoft.com/office/drawing/2014/main" id="{AAE92CC4-6078-664C-835F-7B77E7B48F26}"/>
                    </a:ext>
                  </a:extLst>
                </p:cNvPr>
                <p:cNvGrpSpPr/>
                <p:nvPr/>
              </p:nvGrpSpPr>
              <p:grpSpPr>
                <a:xfrm>
                  <a:off x="10728831" y="4089688"/>
                  <a:ext cx="1140440" cy="848068"/>
                  <a:chOff x="8364071" y="2141672"/>
                  <a:chExt cx="6155285" cy="1148366"/>
                </a:xfrm>
              </p:grpSpPr>
              <p:sp>
                <p:nvSpPr>
                  <p:cNvPr id="154" name="Rectangle 17">
                    <a:extLst>
                      <a:ext uri="{FF2B5EF4-FFF2-40B4-BE49-F238E27FC236}">
                        <a16:creationId xmlns:a16="http://schemas.microsoft.com/office/drawing/2014/main" id="{44192A2C-C943-3C4C-9CB8-664DF9708E69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6155285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155" name="Rectangle 17">
                    <a:extLst>
                      <a:ext uri="{FF2B5EF4-FFF2-40B4-BE49-F238E27FC236}">
                        <a16:creationId xmlns:a16="http://schemas.microsoft.com/office/drawing/2014/main" id="{2825D97D-6BAD-5C47-9BF0-6164536F80F8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08631"/>
                    <a:ext cx="1128271" cy="58140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148" name="Group 147">
                  <a:extLst>
                    <a:ext uri="{FF2B5EF4-FFF2-40B4-BE49-F238E27FC236}">
                      <a16:creationId xmlns:a16="http://schemas.microsoft.com/office/drawing/2014/main" id="{07FFE646-B856-C74A-821A-A6192A98A4DB}"/>
                    </a:ext>
                  </a:extLst>
                </p:cNvPr>
                <p:cNvGrpSpPr/>
                <p:nvPr/>
              </p:nvGrpSpPr>
              <p:grpSpPr>
                <a:xfrm>
                  <a:off x="10937875" y="4576039"/>
                  <a:ext cx="931396" cy="729386"/>
                  <a:chOff x="8364071" y="2141672"/>
                  <a:chExt cx="7971344" cy="1148373"/>
                </a:xfrm>
              </p:grpSpPr>
              <p:sp>
                <p:nvSpPr>
                  <p:cNvPr id="152" name="Rectangle 17">
                    <a:extLst>
                      <a:ext uri="{FF2B5EF4-FFF2-40B4-BE49-F238E27FC236}">
                        <a16:creationId xmlns:a16="http://schemas.microsoft.com/office/drawing/2014/main" id="{E194AAA7-81FF-FF4D-9237-480BF5F7EEEF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7971344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153" name="Rectangle 17">
                    <a:extLst>
                      <a:ext uri="{FF2B5EF4-FFF2-40B4-BE49-F238E27FC236}">
                        <a16:creationId xmlns:a16="http://schemas.microsoft.com/office/drawing/2014/main" id="{62AD7627-5084-3148-A3D1-454AF1364AD0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1114102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149" name="Group 148">
                  <a:extLst>
                    <a:ext uri="{FF2B5EF4-FFF2-40B4-BE49-F238E27FC236}">
                      <a16:creationId xmlns:a16="http://schemas.microsoft.com/office/drawing/2014/main" id="{036232D9-11F7-F94B-A5E4-A0FB0565CD4E}"/>
                    </a:ext>
                  </a:extLst>
                </p:cNvPr>
                <p:cNvGrpSpPr/>
                <p:nvPr/>
              </p:nvGrpSpPr>
              <p:grpSpPr>
                <a:xfrm>
                  <a:off x="11068050" y="5058831"/>
                  <a:ext cx="801221" cy="494244"/>
                  <a:chOff x="8364071" y="2141672"/>
                  <a:chExt cx="7971344" cy="1148373"/>
                </a:xfrm>
              </p:grpSpPr>
              <p:sp>
                <p:nvSpPr>
                  <p:cNvPr id="150" name="Rectangle 17">
                    <a:extLst>
                      <a:ext uri="{FF2B5EF4-FFF2-40B4-BE49-F238E27FC236}">
                        <a16:creationId xmlns:a16="http://schemas.microsoft.com/office/drawing/2014/main" id="{2C9B07E8-3AB1-7B49-A804-1010F6E71760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7971344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151" name="Rectangle 17">
                    <a:extLst>
                      <a:ext uri="{FF2B5EF4-FFF2-40B4-BE49-F238E27FC236}">
                        <a16:creationId xmlns:a16="http://schemas.microsoft.com/office/drawing/2014/main" id="{37811ED4-E73B-E74E-98C9-C93BB0B986CA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7971344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</p:grpSp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A0975D55-B9A5-3B46-A33A-F89A1ADC8820}"/>
                  </a:ext>
                </a:extLst>
              </p:cNvPr>
              <p:cNvSpPr txBox="1"/>
              <p:nvPr/>
            </p:nvSpPr>
            <p:spPr>
              <a:xfrm>
                <a:off x="5413221" y="3191717"/>
                <a:ext cx="284161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00B0F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00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G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A45D4E6E-DDB8-CB48-8053-2B862AA991D9}"/>
                </a:ext>
              </a:extLst>
            </p:cNvPr>
            <p:cNvSpPr>
              <a:spLocks/>
            </p:cNvSpPr>
            <p:nvPr/>
          </p:nvSpPr>
          <p:spPr>
            <a:xfrm flipH="1">
              <a:off x="5436538" y="4155507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3BB7C7AC-96AE-954A-B653-52BE537153A2}"/>
                </a:ext>
              </a:extLst>
            </p:cNvPr>
            <p:cNvSpPr>
              <a:spLocks/>
            </p:cNvSpPr>
            <p:nvPr/>
          </p:nvSpPr>
          <p:spPr>
            <a:xfrm flipH="1">
              <a:off x="5398040" y="4053469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CF611B72-1302-5F46-A5F9-AA25F7BFC1B7}"/>
                </a:ext>
              </a:extLst>
            </p:cNvPr>
            <p:cNvSpPr>
              <a:spLocks/>
            </p:cNvSpPr>
            <p:nvPr/>
          </p:nvSpPr>
          <p:spPr>
            <a:xfrm flipH="1">
              <a:off x="5334779" y="3927645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00B0F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98DA934D-890D-674E-AAA7-327DC95D11CD}"/>
                </a:ext>
              </a:extLst>
            </p:cNvPr>
            <p:cNvSpPr>
              <a:spLocks/>
            </p:cNvSpPr>
            <p:nvPr/>
          </p:nvSpPr>
          <p:spPr>
            <a:xfrm flipH="1">
              <a:off x="5172725" y="3764113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00B0F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81278739-8DDD-2241-B1C9-8DF2812CE9A2}"/>
                </a:ext>
              </a:extLst>
            </p:cNvPr>
            <p:cNvSpPr>
              <a:spLocks/>
            </p:cNvSpPr>
            <p:nvPr/>
          </p:nvSpPr>
          <p:spPr>
            <a:xfrm flipH="1">
              <a:off x="5243267" y="3612097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00B0F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A5E8467-8276-F544-85AC-8DCF87F2D945}"/>
                </a:ext>
              </a:extLst>
            </p:cNvPr>
            <p:cNvSpPr>
              <a:spLocks/>
            </p:cNvSpPr>
            <p:nvPr/>
          </p:nvSpPr>
          <p:spPr>
            <a:xfrm flipH="1">
              <a:off x="4982289" y="3582012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67641200-F3A3-F842-8C4F-CD9A029C2072}"/>
                </a:ext>
              </a:extLst>
            </p:cNvPr>
            <p:cNvSpPr>
              <a:spLocks/>
            </p:cNvSpPr>
            <p:nvPr/>
          </p:nvSpPr>
          <p:spPr>
            <a:xfrm flipH="1">
              <a:off x="4707951" y="3439063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</p:grpSp>
      <p:grpSp>
        <p:nvGrpSpPr>
          <p:cNvPr id="300" name="Group 299">
            <a:extLst>
              <a:ext uri="{FF2B5EF4-FFF2-40B4-BE49-F238E27FC236}">
                <a16:creationId xmlns:a16="http://schemas.microsoft.com/office/drawing/2014/main" id="{FE34E38F-7AEE-6140-8BC4-3B2BDEE53205}"/>
              </a:ext>
            </a:extLst>
          </p:cNvPr>
          <p:cNvGrpSpPr/>
          <p:nvPr/>
        </p:nvGrpSpPr>
        <p:grpSpPr>
          <a:xfrm>
            <a:off x="6107703" y="1924951"/>
            <a:ext cx="1196665" cy="1200329"/>
            <a:chOff x="5532566" y="2315577"/>
            <a:chExt cx="1196665" cy="1200329"/>
          </a:xfrm>
        </p:grpSpPr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C17AC3CE-716F-0941-A3F3-4C9BEA5927D2}"/>
                </a:ext>
              </a:extLst>
            </p:cNvPr>
            <p:cNvGrpSpPr/>
            <p:nvPr/>
          </p:nvGrpSpPr>
          <p:grpSpPr>
            <a:xfrm>
              <a:off x="5581618" y="2315577"/>
              <a:ext cx="1147613" cy="1200329"/>
              <a:chOff x="6137537" y="2723880"/>
              <a:chExt cx="1147613" cy="1200329"/>
            </a:xfrm>
          </p:grpSpPr>
          <p:sp>
            <p:nvSpPr>
              <p:cNvPr id="219" name="TextBox 218">
                <a:extLst>
                  <a:ext uri="{FF2B5EF4-FFF2-40B4-BE49-F238E27FC236}">
                    <a16:creationId xmlns:a16="http://schemas.microsoft.com/office/drawing/2014/main" id="{76D19F81-DE5E-B246-9EF2-154803DAD5B3}"/>
                  </a:ext>
                </a:extLst>
              </p:cNvPr>
              <p:cNvSpPr txBox="1"/>
              <p:nvPr/>
            </p:nvSpPr>
            <p:spPr>
              <a:xfrm>
                <a:off x="7009492" y="2723880"/>
                <a:ext cx="27565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00B0F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00B05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FF000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00B0F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00B05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00B05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900" dirty="0">
                    <a:solidFill>
                      <a:srgbClr val="00B0F0"/>
                    </a:solidFill>
                    <a:latin typeface="Courier New" panose="02070309020205020404" pitchFamily="49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</a:t>
                </a:r>
                <a:endParaRPr lang="en-US" sz="9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BD3073A7-CD03-5645-AA0A-F122DB1801FE}"/>
                  </a:ext>
                </a:extLst>
              </p:cNvPr>
              <p:cNvGrpSpPr/>
              <p:nvPr/>
            </p:nvGrpSpPr>
            <p:grpSpPr>
              <a:xfrm>
                <a:off x="6137537" y="2846853"/>
                <a:ext cx="932806" cy="951502"/>
                <a:chOff x="8343229" y="2125161"/>
                <a:chExt cx="3526042" cy="3427914"/>
              </a:xfrm>
            </p:grpSpPr>
            <p:grpSp>
              <p:nvGrpSpPr>
                <p:cNvPr id="223" name="Group 222">
                  <a:extLst>
                    <a:ext uri="{FF2B5EF4-FFF2-40B4-BE49-F238E27FC236}">
                      <a16:creationId xmlns:a16="http://schemas.microsoft.com/office/drawing/2014/main" id="{B257B5AA-E772-4247-84E1-05460790CC4E}"/>
                    </a:ext>
                  </a:extLst>
                </p:cNvPr>
                <p:cNvGrpSpPr/>
                <p:nvPr/>
              </p:nvGrpSpPr>
              <p:grpSpPr>
                <a:xfrm>
                  <a:off x="9386048" y="2625186"/>
                  <a:ext cx="2483223" cy="1301355"/>
                  <a:chOff x="8364071" y="2141672"/>
                  <a:chExt cx="2483223" cy="1148373"/>
                </a:xfrm>
              </p:grpSpPr>
              <p:sp>
                <p:nvSpPr>
                  <p:cNvPr id="242" name="Rectangle 17">
                    <a:extLst>
                      <a:ext uri="{FF2B5EF4-FFF2-40B4-BE49-F238E27FC236}">
                        <a16:creationId xmlns:a16="http://schemas.microsoft.com/office/drawing/2014/main" id="{D9FBA769-B3C5-2543-9E91-C5F54B262F86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2483223" cy="588562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43" name="Rectangle 17">
                    <a:extLst>
                      <a:ext uri="{FF2B5EF4-FFF2-40B4-BE49-F238E27FC236}">
                        <a16:creationId xmlns:a16="http://schemas.microsoft.com/office/drawing/2014/main" id="{FEC8B6F1-BEF9-9846-BF72-AFC769D12886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735105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24" name="Group 223">
                  <a:extLst>
                    <a:ext uri="{FF2B5EF4-FFF2-40B4-BE49-F238E27FC236}">
                      <a16:creationId xmlns:a16="http://schemas.microsoft.com/office/drawing/2014/main" id="{62362732-D7EA-1D40-B456-4D13E41CBF16}"/>
                    </a:ext>
                  </a:extLst>
                </p:cNvPr>
                <p:cNvGrpSpPr/>
                <p:nvPr/>
              </p:nvGrpSpPr>
              <p:grpSpPr>
                <a:xfrm>
                  <a:off x="8343229" y="2125161"/>
                  <a:ext cx="3526042" cy="1155202"/>
                  <a:chOff x="8364071" y="2141672"/>
                  <a:chExt cx="3526042" cy="1148373"/>
                </a:xfrm>
              </p:grpSpPr>
              <p:sp>
                <p:nvSpPr>
                  <p:cNvPr id="240" name="Rectangle 17">
                    <a:extLst>
                      <a:ext uri="{FF2B5EF4-FFF2-40B4-BE49-F238E27FC236}">
                        <a16:creationId xmlns:a16="http://schemas.microsoft.com/office/drawing/2014/main" id="{19A3F2A4-CD3E-8C45-883E-5D9B43B16E00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3526042" cy="584381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41" name="Rectangle 17">
                    <a:extLst>
                      <a:ext uri="{FF2B5EF4-FFF2-40B4-BE49-F238E27FC236}">
                        <a16:creationId xmlns:a16="http://schemas.microsoft.com/office/drawing/2014/main" id="{EDF3C53F-7E9B-E94F-80F6-C58BB8E95044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1042819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25" name="Group 224">
                  <a:extLst>
                    <a:ext uri="{FF2B5EF4-FFF2-40B4-BE49-F238E27FC236}">
                      <a16:creationId xmlns:a16="http://schemas.microsoft.com/office/drawing/2014/main" id="{45A5F1D3-9AF4-3C45-865B-F32859ECF3C4}"/>
                    </a:ext>
                  </a:extLst>
                </p:cNvPr>
                <p:cNvGrpSpPr/>
                <p:nvPr/>
              </p:nvGrpSpPr>
              <p:grpSpPr>
                <a:xfrm>
                  <a:off x="10121153" y="3348940"/>
                  <a:ext cx="607678" cy="1159447"/>
                  <a:chOff x="8364071" y="2141672"/>
                  <a:chExt cx="7900746" cy="1148370"/>
                </a:xfrm>
              </p:grpSpPr>
              <p:sp>
                <p:nvSpPr>
                  <p:cNvPr id="238" name="Rectangle 17">
                    <a:extLst>
                      <a:ext uri="{FF2B5EF4-FFF2-40B4-BE49-F238E27FC236}">
                        <a16:creationId xmlns:a16="http://schemas.microsoft.com/office/drawing/2014/main" id="{B86C048C-6040-094C-BAE4-9E0B8BA08D13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3526042" cy="586445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39" name="Rectangle 17">
                    <a:extLst>
                      <a:ext uri="{FF2B5EF4-FFF2-40B4-BE49-F238E27FC236}">
                        <a16:creationId xmlns:a16="http://schemas.microsoft.com/office/drawing/2014/main" id="{5281FD63-8374-7041-A292-5AD852531EB8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5"/>
                    <a:ext cx="7900746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26" name="Group 225">
                  <a:extLst>
                    <a:ext uri="{FF2B5EF4-FFF2-40B4-BE49-F238E27FC236}">
                      <a16:creationId xmlns:a16="http://schemas.microsoft.com/office/drawing/2014/main" id="{9D32AFEB-6FFB-E24B-8ACE-9D0DF5C2E79D}"/>
                    </a:ext>
                  </a:extLst>
                </p:cNvPr>
                <p:cNvGrpSpPr/>
                <p:nvPr/>
              </p:nvGrpSpPr>
              <p:grpSpPr>
                <a:xfrm>
                  <a:off x="10392355" y="3110562"/>
                  <a:ext cx="1476916" cy="490290"/>
                  <a:chOff x="8364071" y="2141672"/>
                  <a:chExt cx="7971344" cy="1148373"/>
                </a:xfrm>
              </p:grpSpPr>
              <p:sp>
                <p:nvSpPr>
                  <p:cNvPr id="236" name="Rectangle 17">
                    <a:extLst>
                      <a:ext uri="{FF2B5EF4-FFF2-40B4-BE49-F238E27FC236}">
                        <a16:creationId xmlns:a16="http://schemas.microsoft.com/office/drawing/2014/main" id="{8988C30F-1AFE-8F43-8834-7687CAB337B1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7971344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37" name="Rectangle 17">
                    <a:extLst>
                      <a:ext uri="{FF2B5EF4-FFF2-40B4-BE49-F238E27FC236}">
                        <a16:creationId xmlns:a16="http://schemas.microsoft.com/office/drawing/2014/main" id="{6A2BEFBE-5563-A04F-B9BE-9491EE093BF1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687133"/>
                    <a:ext cx="7971344" cy="602912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27" name="Group 226">
                  <a:extLst>
                    <a:ext uri="{FF2B5EF4-FFF2-40B4-BE49-F238E27FC236}">
                      <a16:creationId xmlns:a16="http://schemas.microsoft.com/office/drawing/2014/main" id="{6EB8CF34-047B-6C49-AC87-798CBEEB4E6B}"/>
                    </a:ext>
                  </a:extLst>
                </p:cNvPr>
                <p:cNvGrpSpPr/>
                <p:nvPr/>
              </p:nvGrpSpPr>
              <p:grpSpPr>
                <a:xfrm>
                  <a:off x="10728831" y="4089688"/>
                  <a:ext cx="1140440" cy="848068"/>
                  <a:chOff x="8364071" y="2141672"/>
                  <a:chExt cx="6155285" cy="1148366"/>
                </a:xfrm>
              </p:grpSpPr>
              <p:sp>
                <p:nvSpPr>
                  <p:cNvPr id="234" name="Rectangle 17">
                    <a:extLst>
                      <a:ext uri="{FF2B5EF4-FFF2-40B4-BE49-F238E27FC236}">
                        <a16:creationId xmlns:a16="http://schemas.microsoft.com/office/drawing/2014/main" id="{C45CE053-7B7C-A64C-8516-5414624B527D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6155285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35" name="Rectangle 17">
                    <a:extLst>
                      <a:ext uri="{FF2B5EF4-FFF2-40B4-BE49-F238E27FC236}">
                        <a16:creationId xmlns:a16="http://schemas.microsoft.com/office/drawing/2014/main" id="{0B989E75-D1FA-2D42-952C-9DD64D73DEEC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08631"/>
                    <a:ext cx="1128271" cy="58140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28" name="Group 227">
                  <a:extLst>
                    <a:ext uri="{FF2B5EF4-FFF2-40B4-BE49-F238E27FC236}">
                      <a16:creationId xmlns:a16="http://schemas.microsoft.com/office/drawing/2014/main" id="{7BFCA530-8890-5F4C-8F47-DDB207AB1A1E}"/>
                    </a:ext>
                  </a:extLst>
                </p:cNvPr>
                <p:cNvGrpSpPr/>
                <p:nvPr/>
              </p:nvGrpSpPr>
              <p:grpSpPr>
                <a:xfrm>
                  <a:off x="10937875" y="4576039"/>
                  <a:ext cx="931396" cy="729386"/>
                  <a:chOff x="8364071" y="2141672"/>
                  <a:chExt cx="7971344" cy="1148373"/>
                </a:xfrm>
              </p:grpSpPr>
              <p:sp>
                <p:nvSpPr>
                  <p:cNvPr id="232" name="Rectangle 17">
                    <a:extLst>
                      <a:ext uri="{FF2B5EF4-FFF2-40B4-BE49-F238E27FC236}">
                        <a16:creationId xmlns:a16="http://schemas.microsoft.com/office/drawing/2014/main" id="{9F568317-EC7B-EB44-927A-93ED6C4E48D3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7971344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33" name="Rectangle 17">
                    <a:extLst>
                      <a:ext uri="{FF2B5EF4-FFF2-40B4-BE49-F238E27FC236}">
                        <a16:creationId xmlns:a16="http://schemas.microsoft.com/office/drawing/2014/main" id="{65D2E9F1-34A5-7142-81DE-A97C783B9450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1114102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  <p:grpSp>
              <p:nvGrpSpPr>
                <p:cNvPr id="229" name="Group 228">
                  <a:extLst>
                    <a:ext uri="{FF2B5EF4-FFF2-40B4-BE49-F238E27FC236}">
                      <a16:creationId xmlns:a16="http://schemas.microsoft.com/office/drawing/2014/main" id="{EF31FBE3-FFE1-FB4E-B19E-58A404AF1772}"/>
                    </a:ext>
                  </a:extLst>
                </p:cNvPr>
                <p:cNvGrpSpPr/>
                <p:nvPr/>
              </p:nvGrpSpPr>
              <p:grpSpPr>
                <a:xfrm>
                  <a:off x="11068050" y="5058831"/>
                  <a:ext cx="801221" cy="494244"/>
                  <a:chOff x="8364071" y="2141672"/>
                  <a:chExt cx="7971344" cy="1148373"/>
                </a:xfrm>
              </p:grpSpPr>
              <p:sp>
                <p:nvSpPr>
                  <p:cNvPr id="230" name="Rectangle 17">
                    <a:extLst>
                      <a:ext uri="{FF2B5EF4-FFF2-40B4-BE49-F238E27FC236}">
                        <a16:creationId xmlns:a16="http://schemas.microsoft.com/office/drawing/2014/main" id="{D924C962-A243-F841-B016-F677EA365A33}"/>
                      </a:ext>
                    </a:extLst>
                  </p:cNvPr>
                  <p:cNvSpPr/>
                  <p:nvPr/>
                </p:nvSpPr>
                <p:spPr>
                  <a:xfrm>
                    <a:off x="8364071" y="2141672"/>
                    <a:ext cx="7971344" cy="570216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  <p:sp>
                <p:nvSpPr>
                  <p:cNvPr id="231" name="Rectangle 17">
                    <a:extLst>
                      <a:ext uri="{FF2B5EF4-FFF2-40B4-BE49-F238E27FC236}">
                        <a16:creationId xmlns:a16="http://schemas.microsoft.com/office/drawing/2014/main" id="{C886B83B-01E3-974A-A7CB-D46B6CDB5EF1}"/>
                      </a:ext>
                    </a:extLst>
                  </p:cNvPr>
                  <p:cNvSpPr/>
                  <p:nvPr/>
                </p:nvSpPr>
                <p:spPr>
                  <a:xfrm flipV="1">
                    <a:off x="8364071" y="2719828"/>
                    <a:ext cx="7971344" cy="570217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bg1">
                        <a:lumMod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>
                      <a:solidFill>
                        <a:schemeClr val="accent6"/>
                      </a:solidFill>
                    </a:endParaRPr>
                  </a:p>
                </p:txBody>
              </p:sp>
            </p:grpSp>
          </p:grpSp>
        </p:grp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0BA6583D-26BA-974F-853B-86DFFF2F0E72}"/>
                </a:ext>
              </a:extLst>
            </p:cNvPr>
            <p:cNvSpPr>
              <a:spLocks/>
            </p:cNvSpPr>
            <p:nvPr/>
          </p:nvSpPr>
          <p:spPr>
            <a:xfrm flipH="1">
              <a:off x="6257574" y="3269366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00B05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T</a:t>
              </a:r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1C709356-2968-5544-8FEB-DF749FF09C08}"/>
                </a:ext>
              </a:extLst>
            </p:cNvPr>
            <p:cNvSpPr>
              <a:spLocks/>
            </p:cNvSpPr>
            <p:nvPr/>
          </p:nvSpPr>
          <p:spPr>
            <a:xfrm flipH="1">
              <a:off x="6224613" y="3168953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00B05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T</a:t>
              </a:r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77B21FE6-D6DB-644F-B832-A42EE816D1DE}"/>
                </a:ext>
              </a:extLst>
            </p:cNvPr>
            <p:cNvSpPr>
              <a:spLocks/>
            </p:cNvSpPr>
            <p:nvPr/>
          </p:nvSpPr>
          <p:spPr>
            <a:xfrm flipH="1">
              <a:off x="6166134" y="3050604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00B0F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B3165752-881B-674F-B110-C3002D9FB457}"/>
                </a:ext>
              </a:extLst>
            </p:cNvPr>
            <p:cNvSpPr>
              <a:spLocks/>
            </p:cNvSpPr>
            <p:nvPr/>
          </p:nvSpPr>
          <p:spPr>
            <a:xfrm flipH="1">
              <a:off x="6004560" y="2894054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00B0F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6BBA50FE-4447-B543-B7D7-10D8D6E4E884}"/>
                </a:ext>
              </a:extLst>
            </p:cNvPr>
            <p:cNvSpPr>
              <a:spLocks/>
            </p:cNvSpPr>
            <p:nvPr/>
          </p:nvSpPr>
          <p:spPr>
            <a:xfrm flipH="1">
              <a:off x="5814060" y="2709904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00B0F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E60A5501-36FB-1C45-9616-00FA61859457}"/>
                </a:ext>
              </a:extLst>
            </p:cNvPr>
            <p:cNvSpPr>
              <a:spLocks/>
            </p:cNvSpPr>
            <p:nvPr/>
          </p:nvSpPr>
          <p:spPr>
            <a:xfrm flipH="1">
              <a:off x="6080760" y="2728954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00B0F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BF87619F-3DB9-734D-9186-8FA23C62E66A}"/>
                </a:ext>
              </a:extLst>
            </p:cNvPr>
            <p:cNvSpPr>
              <a:spLocks/>
            </p:cNvSpPr>
            <p:nvPr/>
          </p:nvSpPr>
          <p:spPr>
            <a:xfrm flipH="1">
              <a:off x="5532566" y="2550822"/>
              <a:ext cx="91440" cy="9144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rPr>
                <a:t>A</a:t>
              </a:r>
            </a:p>
          </p:txBody>
        </p:sp>
      </p:grpSp>
      <p:sp>
        <p:nvSpPr>
          <p:cNvPr id="302" name="Right Arrow 301">
            <a:extLst>
              <a:ext uri="{FF2B5EF4-FFF2-40B4-BE49-F238E27FC236}">
                <a16:creationId xmlns:a16="http://schemas.microsoft.com/office/drawing/2014/main" id="{554C907E-FC18-9040-8D17-586FCE037B98}"/>
              </a:ext>
            </a:extLst>
          </p:cNvPr>
          <p:cNvSpPr/>
          <p:nvPr/>
        </p:nvSpPr>
        <p:spPr>
          <a:xfrm>
            <a:off x="4678481" y="3303204"/>
            <a:ext cx="533411" cy="328253"/>
          </a:xfrm>
          <a:prstGeom prst="rightArrow">
            <a:avLst>
              <a:gd name="adj1" fmla="val 68750"/>
              <a:gd name="adj2" fmla="val 50000"/>
            </a:avLst>
          </a:prstGeom>
          <a:solidFill>
            <a:srgbClr val="69AFC3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303" name="Right Arrow 302">
            <a:extLst>
              <a:ext uri="{FF2B5EF4-FFF2-40B4-BE49-F238E27FC236}">
                <a16:creationId xmlns:a16="http://schemas.microsoft.com/office/drawing/2014/main" id="{4447C771-3C2D-E440-A60A-2086FE1BD45D}"/>
              </a:ext>
            </a:extLst>
          </p:cNvPr>
          <p:cNvSpPr/>
          <p:nvPr/>
        </p:nvSpPr>
        <p:spPr>
          <a:xfrm>
            <a:off x="8597337" y="3303204"/>
            <a:ext cx="533411" cy="328253"/>
          </a:xfrm>
          <a:prstGeom prst="rightArrow">
            <a:avLst>
              <a:gd name="adj1" fmla="val 68750"/>
              <a:gd name="adj2" fmla="val 50000"/>
            </a:avLst>
          </a:prstGeom>
          <a:solidFill>
            <a:srgbClr val="69AFC3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304" name="Cross 303">
            <a:extLst>
              <a:ext uri="{FF2B5EF4-FFF2-40B4-BE49-F238E27FC236}">
                <a16:creationId xmlns:a16="http://schemas.microsoft.com/office/drawing/2014/main" id="{6085B854-42DB-7843-8DAA-E72D89E495DF}"/>
              </a:ext>
            </a:extLst>
          </p:cNvPr>
          <p:cNvSpPr/>
          <p:nvPr/>
        </p:nvSpPr>
        <p:spPr>
          <a:xfrm>
            <a:off x="2274146" y="3303204"/>
            <a:ext cx="287383" cy="287383"/>
          </a:xfrm>
          <a:prstGeom prst="plus">
            <a:avLst>
              <a:gd name="adj" fmla="val 32327"/>
            </a:avLst>
          </a:prstGeom>
          <a:solidFill>
            <a:srgbClr val="69AFC3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05" name="Title 1">
            <a:extLst>
              <a:ext uri="{FF2B5EF4-FFF2-40B4-BE49-F238E27FC236}">
                <a16:creationId xmlns:a16="http://schemas.microsoft.com/office/drawing/2014/main" id="{B6C1472C-332C-1147-94BC-7DB3F7FA1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Maximum likelihood methods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2735BA0-CD36-0F41-917B-ED19D9853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154" y="5536093"/>
            <a:ext cx="10968080" cy="961535"/>
          </a:xfrm>
        </p:spPr>
        <p:txBody>
          <a:bodyPr>
            <a:normAutofit/>
          </a:bodyPr>
          <a:lstStyle/>
          <a:p>
            <a:r>
              <a:rPr lang="en-US" dirty="0"/>
              <a:t>The likelihood of a sequence dataset equals the product of the probabilities reconstructed ancestral sites, given the tree and the model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56972E-789A-5544-AD5D-7111AE9C7081}"/>
              </a:ext>
            </a:extLst>
          </p:cNvPr>
          <p:cNvGrpSpPr/>
          <p:nvPr/>
        </p:nvGrpSpPr>
        <p:grpSpPr>
          <a:xfrm>
            <a:off x="1702558" y="2308367"/>
            <a:ext cx="338742" cy="111525"/>
            <a:chOff x="1670807" y="2276744"/>
            <a:chExt cx="434796" cy="143149"/>
          </a:xfrm>
          <a:solidFill>
            <a:schemeClr val="tx1"/>
          </a:solidFill>
        </p:grpSpPr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09944896-4426-7D44-A444-C1544B929EC7}"/>
                </a:ext>
              </a:extLst>
            </p:cNvPr>
            <p:cNvSpPr>
              <a:spLocks/>
            </p:cNvSpPr>
            <p:nvPr/>
          </p:nvSpPr>
          <p:spPr>
            <a:xfrm flipH="1">
              <a:off x="1670807" y="2276744"/>
              <a:ext cx="143149" cy="143149"/>
            </a:xfrm>
            <a:prstGeom prst="ellipse">
              <a:avLst/>
            </a:prstGeom>
            <a:grpFill/>
            <a:ln w="3175">
              <a:solidFill>
                <a:schemeClr val="tx1"/>
              </a:solidFill>
            </a:ln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US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8025974B-9114-9447-8CAF-712E558DE042}"/>
                </a:ext>
              </a:extLst>
            </p:cNvPr>
            <p:cNvSpPr>
              <a:spLocks/>
            </p:cNvSpPr>
            <p:nvPr/>
          </p:nvSpPr>
          <p:spPr>
            <a:xfrm flipH="1">
              <a:off x="1817520" y="2276744"/>
              <a:ext cx="143149" cy="143149"/>
            </a:xfrm>
            <a:prstGeom prst="ellipse">
              <a:avLst/>
            </a:prstGeom>
            <a:grpFill/>
            <a:ln w="3175">
              <a:solidFill>
                <a:schemeClr val="tx1"/>
              </a:solidFill>
            </a:ln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US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2</a:t>
              </a:r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C5EF8C1-0CD5-B74A-907E-0D6CA1C615DD}"/>
                </a:ext>
              </a:extLst>
            </p:cNvPr>
            <p:cNvSpPr>
              <a:spLocks/>
            </p:cNvSpPr>
            <p:nvPr/>
          </p:nvSpPr>
          <p:spPr>
            <a:xfrm flipH="1">
              <a:off x="1962454" y="2276744"/>
              <a:ext cx="143149" cy="143149"/>
            </a:xfrm>
            <a:prstGeom prst="ellipse">
              <a:avLst/>
            </a:prstGeom>
            <a:grpFill/>
            <a:ln w="3175">
              <a:solidFill>
                <a:schemeClr val="tx1"/>
              </a:solidFill>
            </a:ln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US" sz="8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3</a:t>
              </a:r>
            </a:p>
          </p:txBody>
        </p:sp>
      </p:grpSp>
      <p:sp>
        <p:nvSpPr>
          <p:cNvPr id="288" name="Oval 287">
            <a:extLst>
              <a:ext uri="{FF2B5EF4-FFF2-40B4-BE49-F238E27FC236}">
                <a16:creationId xmlns:a16="http://schemas.microsoft.com/office/drawing/2014/main" id="{28652ACE-B764-E742-AF4D-AE0067B66431}"/>
              </a:ext>
            </a:extLst>
          </p:cNvPr>
          <p:cNvSpPr>
            <a:spLocks/>
          </p:cNvSpPr>
          <p:nvPr/>
        </p:nvSpPr>
        <p:spPr>
          <a:xfrm flipH="1">
            <a:off x="5657965" y="3861165"/>
            <a:ext cx="163285" cy="163285"/>
          </a:xfrm>
          <a:prstGeom prst="ellips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D3E3110D-6DA9-4E46-BBAF-25FD9452E586}"/>
              </a:ext>
            </a:extLst>
          </p:cNvPr>
          <p:cNvSpPr>
            <a:spLocks/>
          </p:cNvSpPr>
          <p:nvPr/>
        </p:nvSpPr>
        <p:spPr>
          <a:xfrm flipH="1">
            <a:off x="6302913" y="2750346"/>
            <a:ext cx="163285" cy="163285"/>
          </a:xfrm>
          <a:prstGeom prst="ellips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7967911C-3A24-AC48-8D61-271125CAD57E}"/>
              </a:ext>
            </a:extLst>
          </p:cNvPr>
          <p:cNvSpPr>
            <a:spLocks/>
          </p:cNvSpPr>
          <p:nvPr/>
        </p:nvSpPr>
        <p:spPr>
          <a:xfrm flipH="1">
            <a:off x="7208406" y="3851086"/>
            <a:ext cx="163285" cy="163285"/>
          </a:xfrm>
          <a:prstGeom prst="ellipse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6CDFA04-C07C-9042-8971-B656CF9BEDFF}"/>
              </a:ext>
            </a:extLst>
          </p:cNvPr>
          <p:cNvGrpSpPr/>
          <p:nvPr/>
        </p:nvGrpSpPr>
        <p:grpSpPr>
          <a:xfrm>
            <a:off x="5280599" y="4359561"/>
            <a:ext cx="3002788" cy="523220"/>
            <a:chOff x="5280599" y="4359561"/>
            <a:chExt cx="3002788" cy="523220"/>
          </a:xfrm>
        </p:grpSpPr>
        <p:sp>
          <p:nvSpPr>
            <p:cNvPr id="307" name="TextBox 306">
              <a:extLst>
                <a:ext uri="{FF2B5EF4-FFF2-40B4-BE49-F238E27FC236}">
                  <a16:creationId xmlns:a16="http://schemas.microsoft.com/office/drawing/2014/main" id="{33903EB5-C390-954C-B814-7E78160FD453}"/>
                </a:ext>
              </a:extLst>
            </p:cNvPr>
            <p:cNvSpPr txBox="1"/>
            <p:nvPr/>
          </p:nvSpPr>
          <p:spPr>
            <a:xfrm>
              <a:off x="5280599" y="4359561"/>
              <a:ext cx="300278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latin typeface="Calibri" panose="020F0502020204030204" pitchFamily="34" charset="0"/>
                  <a:cs typeface="Calibri" panose="020F0502020204030204" pitchFamily="34" charset="0"/>
                </a:rPr>
                <a:t>P (</a:t>
              </a:r>
              <a:r>
                <a:rPr lang="pt-BR" sz="2800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pt-BR" sz="2800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pt-BR" sz="2800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pt-BR" sz="2800" dirty="0"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sz="2800" dirty="0">
                  <a:latin typeface="Calibri" panose="020F0502020204030204" pitchFamily="34" charset="0"/>
                  <a:cs typeface="Calibri" panose="020F0502020204030204" pitchFamily="34" charset="0"/>
                </a:rPr>
                <a:t>|      ,       )</a:t>
              </a:r>
            </a:p>
          </p:txBody>
        </p:sp>
        <p:grpSp>
          <p:nvGrpSpPr>
            <p:cNvPr id="308" name="Group 307">
              <a:extLst>
                <a:ext uri="{FF2B5EF4-FFF2-40B4-BE49-F238E27FC236}">
                  <a16:creationId xmlns:a16="http://schemas.microsoft.com/office/drawing/2014/main" id="{5789483E-AF42-334F-99D1-B593FE3CF525}"/>
                </a:ext>
              </a:extLst>
            </p:cNvPr>
            <p:cNvGrpSpPr/>
            <p:nvPr/>
          </p:nvGrpSpPr>
          <p:grpSpPr>
            <a:xfrm>
              <a:off x="6935977" y="4448665"/>
              <a:ext cx="342714" cy="333768"/>
              <a:chOff x="2517636" y="4229416"/>
              <a:chExt cx="3674708" cy="1346297"/>
            </a:xfrm>
          </p:grpSpPr>
          <p:grpSp>
            <p:nvGrpSpPr>
              <p:cNvPr id="309" name="Group 308">
                <a:extLst>
                  <a:ext uri="{FF2B5EF4-FFF2-40B4-BE49-F238E27FC236}">
                    <a16:creationId xmlns:a16="http://schemas.microsoft.com/office/drawing/2014/main" id="{1D7DADC7-1B97-5B45-A3BA-1FD22C66F505}"/>
                  </a:ext>
                </a:extLst>
              </p:cNvPr>
              <p:cNvGrpSpPr/>
              <p:nvPr/>
            </p:nvGrpSpPr>
            <p:grpSpPr>
              <a:xfrm flipV="1">
                <a:off x="2829033" y="4229416"/>
                <a:ext cx="3363311" cy="1346297"/>
                <a:chOff x="991309" y="3179317"/>
                <a:chExt cx="831850" cy="718196"/>
              </a:xfrm>
            </p:grpSpPr>
            <p:grpSp>
              <p:nvGrpSpPr>
                <p:cNvPr id="311" name="Group 310">
                  <a:extLst>
                    <a:ext uri="{FF2B5EF4-FFF2-40B4-BE49-F238E27FC236}">
                      <a16:creationId xmlns:a16="http://schemas.microsoft.com/office/drawing/2014/main" id="{E69A4433-8311-5A48-BFC4-D679C2E08FF1}"/>
                    </a:ext>
                  </a:extLst>
                </p:cNvPr>
                <p:cNvGrpSpPr/>
                <p:nvPr/>
              </p:nvGrpSpPr>
              <p:grpSpPr>
                <a:xfrm>
                  <a:off x="1407234" y="3527801"/>
                  <a:ext cx="415925" cy="369712"/>
                  <a:chOff x="5680075" y="2198952"/>
                  <a:chExt cx="415925" cy="305736"/>
                </a:xfrm>
              </p:grpSpPr>
              <p:sp>
                <p:nvSpPr>
                  <p:cNvPr id="315" name="Rectangle 17">
                    <a:extLst>
                      <a:ext uri="{FF2B5EF4-FFF2-40B4-BE49-F238E27FC236}">
                        <a16:creationId xmlns:a16="http://schemas.microsoft.com/office/drawing/2014/main" id="{111C3556-586B-4047-BBF1-91E37ADF423A}"/>
                      </a:ext>
                    </a:extLst>
                  </p:cNvPr>
                  <p:cNvSpPr/>
                  <p:nvPr/>
                </p:nvSpPr>
                <p:spPr>
                  <a:xfrm>
                    <a:off x="5680075" y="2198952"/>
                    <a:ext cx="415925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316" name="Rectangle 17">
                    <a:extLst>
                      <a:ext uri="{FF2B5EF4-FFF2-40B4-BE49-F238E27FC236}">
                        <a16:creationId xmlns:a16="http://schemas.microsoft.com/office/drawing/2014/main" id="{7DA3D9F7-0A01-0841-AC98-AA144CF0BE95}"/>
                      </a:ext>
                    </a:extLst>
                  </p:cNvPr>
                  <p:cNvSpPr/>
                  <p:nvPr/>
                </p:nvSpPr>
                <p:spPr>
                  <a:xfrm flipV="1">
                    <a:off x="5680075" y="2351820"/>
                    <a:ext cx="376433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</p:grpSp>
            <p:grpSp>
              <p:nvGrpSpPr>
                <p:cNvPr id="312" name="Group 311">
                  <a:extLst>
                    <a:ext uri="{FF2B5EF4-FFF2-40B4-BE49-F238E27FC236}">
                      <a16:creationId xmlns:a16="http://schemas.microsoft.com/office/drawing/2014/main" id="{D3E4C61B-EF98-C44D-AA70-F08FF4FB42E3}"/>
                    </a:ext>
                  </a:extLst>
                </p:cNvPr>
                <p:cNvGrpSpPr/>
                <p:nvPr/>
              </p:nvGrpSpPr>
              <p:grpSpPr>
                <a:xfrm>
                  <a:off x="991309" y="3179317"/>
                  <a:ext cx="758998" cy="534403"/>
                  <a:chOff x="5680075" y="2198952"/>
                  <a:chExt cx="758998" cy="305736"/>
                </a:xfrm>
              </p:grpSpPr>
              <p:sp>
                <p:nvSpPr>
                  <p:cNvPr id="313" name="Rectangle 17">
                    <a:extLst>
                      <a:ext uri="{FF2B5EF4-FFF2-40B4-BE49-F238E27FC236}">
                        <a16:creationId xmlns:a16="http://schemas.microsoft.com/office/drawing/2014/main" id="{C6320362-DDB6-8945-97DE-FF10083C083B}"/>
                      </a:ext>
                    </a:extLst>
                  </p:cNvPr>
                  <p:cNvSpPr/>
                  <p:nvPr/>
                </p:nvSpPr>
                <p:spPr>
                  <a:xfrm>
                    <a:off x="5680075" y="2198952"/>
                    <a:ext cx="758998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314" name="Rectangle 17">
                    <a:extLst>
                      <a:ext uri="{FF2B5EF4-FFF2-40B4-BE49-F238E27FC236}">
                        <a16:creationId xmlns:a16="http://schemas.microsoft.com/office/drawing/2014/main" id="{907730F0-09AF-414E-8E6E-60C9A6000916}"/>
                      </a:ext>
                    </a:extLst>
                  </p:cNvPr>
                  <p:cNvSpPr/>
                  <p:nvPr/>
                </p:nvSpPr>
                <p:spPr>
                  <a:xfrm flipV="1">
                    <a:off x="5680075" y="2351820"/>
                    <a:ext cx="415925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/>
                  </a:p>
                </p:txBody>
              </p:sp>
            </p:grpSp>
          </p:grpSp>
          <p:sp>
            <p:nvSpPr>
              <p:cNvPr id="310" name="Rectangle 17">
                <a:extLst>
                  <a:ext uri="{FF2B5EF4-FFF2-40B4-BE49-F238E27FC236}">
                    <a16:creationId xmlns:a16="http://schemas.microsoft.com/office/drawing/2014/main" id="{4FE11AF5-DB44-1F40-B4EB-7987CE7AFAF8}"/>
                  </a:ext>
                </a:extLst>
              </p:cNvPr>
              <p:cNvSpPr/>
              <p:nvPr/>
            </p:nvSpPr>
            <p:spPr>
              <a:xfrm>
                <a:off x="2517636" y="5101023"/>
                <a:ext cx="311397" cy="62928"/>
              </a:xfrm>
              <a:custGeom>
                <a:avLst/>
                <a:gdLst>
                  <a:gd name="connsiteX0" fmla="*/ 0 w 455482"/>
                  <a:gd name="connsiteY0" fmla="*/ 0 h 183614"/>
                  <a:gd name="connsiteX1" fmla="*/ 455482 w 455482"/>
                  <a:gd name="connsiteY1" fmla="*/ 0 h 183614"/>
                  <a:gd name="connsiteX2" fmla="*/ 455482 w 455482"/>
                  <a:gd name="connsiteY2" fmla="*/ 183614 h 183614"/>
                  <a:gd name="connsiteX3" fmla="*/ 0 w 455482"/>
                  <a:gd name="connsiteY3" fmla="*/ 183614 h 183614"/>
                  <a:gd name="connsiteX4" fmla="*/ 0 w 455482"/>
                  <a:gd name="connsiteY4" fmla="*/ 0 h 183614"/>
                  <a:gd name="connsiteX0" fmla="*/ 455482 w 546922"/>
                  <a:gd name="connsiteY0" fmla="*/ 183614 h 275054"/>
                  <a:gd name="connsiteX1" fmla="*/ 0 w 546922"/>
                  <a:gd name="connsiteY1" fmla="*/ 183614 h 275054"/>
                  <a:gd name="connsiteX2" fmla="*/ 0 w 546922"/>
                  <a:gd name="connsiteY2" fmla="*/ 0 h 275054"/>
                  <a:gd name="connsiteX3" fmla="*/ 455482 w 546922"/>
                  <a:gd name="connsiteY3" fmla="*/ 0 h 275054"/>
                  <a:gd name="connsiteX4" fmla="*/ 546922 w 546922"/>
                  <a:gd name="connsiteY4" fmla="*/ 275054 h 275054"/>
                  <a:gd name="connsiteX0" fmla="*/ 0 w 546922"/>
                  <a:gd name="connsiteY0" fmla="*/ 183614 h 275054"/>
                  <a:gd name="connsiteX1" fmla="*/ 0 w 546922"/>
                  <a:gd name="connsiteY1" fmla="*/ 0 h 275054"/>
                  <a:gd name="connsiteX2" fmla="*/ 455482 w 546922"/>
                  <a:gd name="connsiteY2" fmla="*/ 0 h 275054"/>
                  <a:gd name="connsiteX3" fmla="*/ 546922 w 546922"/>
                  <a:gd name="connsiteY3" fmla="*/ 275054 h 275054"/>
                  <a:gd name="connsiteX0" fmla="*/ 0 w 455482"/>
                  <a:gd name="connsiteY0" fmla="*/ 183614 h 183614"/>
                  <a:gd name="connsiteX1" fmla="*/ 0 w 455482"/>
                  <a:gd name="connsiteY1" fmla="*/ 0 h 183614"/>
                  <a:gd name="connsiteX2" fmla="*/ 455482 w 455482"/>
                  <a:gd name="connsiteY2" fmla="*/ 0 h 183614"/>
                  <a:gd name="connsiteX0" fmla="*/ 0 w 455482"/>
                  <a:gd name="connsiteY0" fmla="*/ 0 h 0"/>
                  <a:gd name="connsiteX1" fmla="*/ 455482 w 45548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55482">
                    <a:moveTo>
                      <a:pt x="0" y="0"/>
                    </a:moveTo>
                    <a:lnTo>
                      <a:pt x="455482" y="0"/>
                    </a:lnTo>
                  </a:path>
                </a:pathLst>
              </a:custGeom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  <a:headEnd type="none"/>
                <a:tailEnd type="none" w="sm" len="sm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28" name="Group 327">
              <a:extLst>
                <a:ext uri="{FF2B5EF4-FFF2-40B4-BE49-F238E27FC236}">
                  <a16:creationId xmlns:a16="http://schemas.microsoft.com/office/drawing/2014/main" id="{6F4B8187-DCEF-1647-AFFA-C1F45F2CFA24}"/>
                </a:ext>
              </a:extLst>
            </p:cNvPr>
            <p:cNvGrpSpPr/>
            <p:nvPr/>
          </p:nvGrpSpPr>
          <p:grpSpPr>
            <a:xfrm>
              <a:off x="7479415" y="4442129"/>
              <a:ext cx="445799" cy="394425"/>
              <a:chOff x="3242358" y="1197153"/>
              <a:chExt cx="5676321" cy="4705554"/>
            </a:xfrm>
          </p:grpSpPr>
          <p:cxnSp>
            <p:nvCxnSpPr>
              <p:cNvPr id="329" name="Elbow Connector 28">
                <a:extLst>
                  <a:ext uri="{FF2B5EF4-FFF2-40B4-BE49-F238E27FC236}">
                    <a16:creationId xmlns:a16="http://schemas.microsoft.com/office/drawing/2014/main" id="{C4DD2FDC-7A4F-A546-B591-DF93DDD91B08}"/>
                  </a:ext>
                </a:extLst>
              </p:cNvPr>
              <p:cNvCxnSpPr>
                <a:cxnSpLocks/>
                <a:stCxn id="331" idx="0"/>
                <a:endCxn id="332" idx="3"/>
              </p:cNvCxnSpPr>
              <p:nvPr/>
            </p:nvCxnSpPr>
            <p:spPr>
              <a:xfrm>
                <a:off x="4614877" y="1701596"/>
                <a:ext cx="2931283" cy="0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Elbow Connector 28">
                <a:extLst>
                  <a:ext uri="{FF2B5EF4-FFF2-40B4-BE49-F238E27FC236}">
                    <a16:creationId xmlns:a16="http://schemas.microsoft.com/office/drawing/2014/main" id="{89D6532A-9FF0-3446-B826-4C6D5D217352}"/>
                  </a:ext>
                </a:extLst>
              </p:cNvPr>
              <p:cNvCxnSpPr>
                <a:cxnSpLocks/>
                <a:stCxn id="331" idx="2"/>
                <a:endCxn id="334" idx="4"/>
              </p:cNvCxnSpPr>
              <p:nvPr/>
            </p:nvCxnSpPr>
            <p:spPr>
              <a:xfrm>
                <a:off x="3511557" y="2206039"/>
                <a:ext cx="0" cy="263951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1" name="Hexagon 330">
                <a:extLst>
                  <a:ext uri="{FF2B5EF4-FFF2-40B4-BE49-F238E27FC236}">
                    <a16:creationId xmlns:a16="http://schemas.microsoft.com/office/drawing/2014/main" id="{E5D8B8E6-B9EB-724C-85AD-42F10A5BE1CE}"/>
                  </a:ext>
                </a:extLst>
              </p:cNvPr>
              <p:cNvSpPr/>
              <p:nvPr/>
            </p:nvSpPr>
            <p:spPr>
              <a:xfrm>
                <a:off x="3242358" y="1197153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sz="1050" b="1" dirty="0">
                    <a:solidFill>
                      <a:srgbClr val="FF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</a:t>
                </a:r>
              </a:p>
            </p:txBody>
          </p:sp>
          <p:sp>
            <p:nvSpPr>
              <p:cNvPr id="332" name="Hexagon 331">
                <a:extLst>
                  <a:ext uri="{FF2B5EF4-FFF2-40B4-BE49-F238E27FC236}">
                    <a16:creationId xmlns:a16="http://schemas.microsoft.com/office/drawing/2014/main" id="{026B7067-71BE-B547-B460-3B432E682C2B}"/>
                  </a:ext>
                </a:extLst>
              </p:cNvPr>
              <p:cNvSpPr/>
              <p:nvPr/>
            </p:nvSpPr>
            <p:spPr>
              <a:xfrm>
                <a:off x="7546160" y="1197153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r"/>
                <a:r>
                  <a:rPr lang="en-US" sz="1050" b="1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G</a:t>
                </a:r>
              </a:p>
            </p:txBody>
          </p:sp>
          <p:cxnSp>
            <p:nvCxnSpPr>
              <p:cNvPr id="333" name="Elbow Connector 28">
                <a:extLst>
                  <a:ext uri="{FF2B5EF4-FFF2-40B4-BE49-F238E27FC236}">
                    <a16:creationId xmlns:a16="http://schemas.microsoft.com/office/drawing/2014/main" id="{19D02DA2-70E0-6A4F-ABE1-FDB8989A8437}"/>
                  </a:ext>
                </a:extLst>
              </p:cNvPr>
              <p:cNvCxnSpPr>
                <a:cxnSpLocks/>
                <a:stCxn id="334" idx="0"/>
                <a:endCxn id="335" idx="3"/>
              </p:cNvCxnSpPr>
              <p:nvPr/>
            </p:nvCxnSpPr>
            <p:spPr>
              <a:xfrm>
                <a:off x="4614877" y="5349995"/>
                <a:ext cx="2931283" cy="48269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4" name="Hexagon 333">
                <a:extLst>
                  <a:ext uri="{FF2B5EF4-FFF2-40B4-BE49-F238E27FC236}">
                    <a16:creationId xmlns:a16="http://schemas.microsoft.com/office/drawing/2014/main" id="{370B597B-9438-9641-B4D1-0CF977E9B298}"/>
                  </a:ext>
                </a:extLst>
              </p:cNvPr>
              <p:cNvSpPr/>
              <p:nvPr/>
            </p:nvSpPr>
            <p:spPr>
              <a:xfrm>
                <a:off x="3242358" y="4845552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sz="1050" b="1" dirty="0">
                    <a:solidFill>
                      <a:srgbClr val="00B0F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</a:p>
            </p:txBody>
          </p:sp>
          <p:sp>
            <p:nvSpPr>
              <p:cNvPr id="335" name="Hexagon 334">
                <a:extLst>
                  <a:ext uri="{FF2B5EF4-FFF2-40B4-BE49-F238E27FC236}">
                    <a16:creationId xmlns:a16="http://schemas.microsoft.com/office/drawing/2014/main" id="{16D12D8D-F038-714C-B837-21EAC700D8A9}"/>
                  </a:ext>
                </a:extLst>
              </p:cNvPr>
              <p:cNvSpPr/>
              <p:nvPr/>
            </p:nvSpPr>
            <p:spPr>
              <a:xfrm>
                <a:off x="7546160" y="4893821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r"/>
                <a:r>
                  <a:rPr lang="en-US" sz="1050" b="1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</a:t>
                </a:r>
              </a:p>
            </p:txBody>
          </p:sp>
          <p:cxnSp>
            <p:nvCxnSpPr>
              <p:cNvPr id="336" name="Elbow Connector 28">
                <a:extLst>
                  <a:ext uri="{FF2B5EF4-FFF2-40B4-BE49-F238E27FC236}">
                    <a16:creationId xmlns:a16="http://schemas.microsoft.com/office/drawing/2014/main" id="{C6B7E138-78D8-204F-990A-9768C9923817}"/>
                  </a:ext>
                </a:extLst>
              </p:cNvPr>
              <p:cNvCxnSpPr>
                <a:cxnSpLocks/>
                <a:stCxn id="332" idx="1"/>
                <a:endCxn id="335" idx="5"/>
              </p:cNvCxnSpPr>
              <p:nvPr/>
            </p:nvCxnSpPr>
            <p:spPr>
              <a:xfrm>
                <a:off x="8649492" y="2206039"/>
                <a:ext cx="0" cy="268778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Elbow Connector 28">
                <a:extLst>
                  <a:ext uri="{FF2B5EF4-FFF2-40B4-BE49-F238E27FC236}">
                    <a16:creationId xmlns:a16="http://schemas.microsoft.com/office/drawing/2014/main" id="{8B3247C3-E2B5-2042-9C86-FB18CE579E3D}"/>
                  </a:ext>
                </a:extLst>
              </p:cNvPr>
              <p:cNvCxnSpPr>
                <a:cxnSpLocks/>
                <a:stCxn id="334" idx="5"/>
                <a:endCxn id="332" idx="2"/>
              </p:cNvCxnSpPr>
              <p:nvPr/>
            </p:nvCxnSpPr>
            <p:spPr>
              <a:xfrm flipV="1">
                <a:off x="4345691" y="2206039"/>
                <a:ext cx="3469669" cy="263951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Elbow Connector 28">
                <a:extLst>
                  <a:ext uri="{FF2B5EF4-FFF2-40B4-BE49-F238E27FC236}">
                    <a16:creationId xmlns:a16="http://schemas.microsoft.com/office/drawing/2014/main" id="{3F48495F-A3D9-0E4A-B00F-DA7099379A68}"/>
                  </a:ext>
                </a:extLst>
              </p:cNvPr>
              <p:cNvCxnSpPr>
                <a:cxnSpLocks/>
                <a:stCxn id="331" idx="1"/>
                <a:endCxn id="335" idx="4"/>
              </p:cNvCxnSpPr>
              <p:nvPr/>
            </p:nvCxnSpPr>
            <p:spPr>
              <a:xfrm>
                <a:off x="4345691" y="2206039"/>
                <a:ext cx="3469669" cy="268778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00463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119" y="2846943"/>
            <a:ext cx="11544300" cy="8817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+mn-lt"/>
              </a:rPr>
              <a:t>Pathogen genomic epidemiology:</a:t>
            </a:r>
            <a:br>
              <a:rPr lang="en-US" sz="6000" dirty="0">
                <a:solidFill>
                  <a:schemeClr val="bg1"/>
                </a:solidFill>
                <a:latin typeface="+mn-lt"/>
              </a:rPr>
            </a:br>
            <a:r>
              <a:rPr lang="en-US" sz="6000" dirty="0">
                <a:solidFill>
                  <a:schemeClr val="bg1"/>
                </a:solidFill>
                <a:latin typeface="+mn-lt"/>
              </a:rPr>
              <a:t>fundamental concepts</a:t>
            </a:r>
          </a:p>
        </p:txBody>
      </p:sp>
    </p:spTree>
    <p:extLst>
      <p:ext uri="{BB962C8B-B14F-4D97-AF65-F5344CB8AC3E}">
        <p14:creationId xmlns:p14="http://schemas.microsoft.com/office/powerpoint/2010/main" val="2397595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Bayesian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0B3B3-1B7D-A74F-8DFD-4D0F8BBA45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8799"/>
            <a:ext cx="10515599" cy="4189615"/>
          </a:xfrm>
        </p:spPr>
        <p:txBody>
          <a:bodyPr>
            <a:normAutofit/>
          </a:bodyPr>
          <a:lstStyle/>
          <a:p>
            <a:r>
              <a:rPr lang="en-US" dirty="0"/>
              <a:t>Bayesian phylogenetic inference takes advantage of likelihood estimates (like in maximum likelihood approaches), but allow the incorporation of multiple other parameters (priors) in the model</a:t>
            </a:r>
          </a:p>
          <a:p>
            <a:endParaRPr lang="en-US" dirty="0"/>
          </a:p>
          <a:p>
            <a:r>
              <a:rPr lang="en-US" dirty="0"/>
              <a:t>Among such parameters are:</a:t>
            </a:r>
          </a:p>
          <a:p>
            <a:pPr lvl="1"/>
            <a:r>
              <a:rPr lang="en-US" dirty="0"/>
              <a:t>Molecular clock: assumption that sequence changes are accumulate at roughly similar rates</a:t>
            </a:r>
          </a:p>
          <a:p>
            <a:pPr lvl="1"/>
            <a:r>
              <a:rPr lang="en-US" dirty="0"/>
              <a:t>Demographic measures: population dynamics data</a:t>
            </a:r>
          </a:p>
          <a:p>
            <a:pPr lvl="1"/>
            <a:r>
              <a:rPr lang="en-US" dirty="0"/>
              <a:t>Dates: temporal measures of sampling or divergence times</a:t>
            </a:r>
          </a:p>
          <a:p>
            <a:pPr lvl="1"/>
            <a:r>
              <a:rPr lang="en-US" dirty="0"/>
              <a:t>Locations: discrete or continuous (coordinates) values for sampling origin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3146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171" y="1246910"/>
            <a:ext cx="6591877" cy="49872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75042" y="6123980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Time</a:t>
            </a:r>
          </a:p>
        </p:txBody>
      </p:sp>
      <p:sp>
        <p:nvSpPr>
          <p:cNvPr id="7" name="TextBox 6"/>
          <p:cNvSpPr txBox="1"/>
          <p:nvPr/>
        </p:nvSpPr>
        <p:spPr>
          <a:xfrm rot="16200000">
            <a:off x="3994862" y="3325049"/>
            <a:ext cx="1989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Genetic divergence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94723" y="2386329"/>
            <a:ext cx="403197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/>
              <a:t>Root-to-tip analysis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Used to estimate the </a:t>
            </a:r>
            <a:r>
              <a:rPr lang="en-US" sz="2800" b="1" i="1" dirty="0">
                <a:solidFill>
                  <a:srgbClr val="69AFC3"/>
                </a:solidFill>
              </a:rPr>
              <a:t>Evolutionary rate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i="1" dirty="0">
                <a:solidFill>
                  <a:schemeClr val="bg1">
                    <a:lumMod val="50000"/>
                  </a:schemeClr>
                </a:solidFill>
              </a:rPr>
              <a:t>Not mutation rate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Must be “clock-like”</a:t>
            </a:r>
          </a:p>
          <a:p>
            <a:pPr marL="457200" indent="-457200">
              <a:buFont typeface="Arial" charset="0"/>
              <a:buChar char="•"/>
            </a:pPr>
            <a:endParaRPr lang="en-US" sz="2800" i="1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28613" y="365126"/>
            <a:ext cx="11544300" cy="881784"/>
          </a:xfrm>
        </p:spPr>
        <p:txBody>
          <a:bodyPr>
            <a:normAutofit/>
          </a:bodyPr>
          <a:lstStyle/>
          <a:p>
            <a:r>
              <a:rPr lang="en-US" dirty="0"/>
              <a:t>Molecular clock</a:t>
            </a:r>
          </a:p>
        </p:txBody>
      </p:sp>
    </p:spTree>
    <p:extLst>
      <p:ext uri="{BB962C8B-B14F-4D97-AF65-F5344CB8AC3E}">
        <p14:creationId xmlns:p14="http://schemas.microsoft.com/office/powerpoint/2010/main" val="12455625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Bayes theorem applied to phylogenetics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A2E586DE-DBD3-5A4B-A182-0595A68CF90F}"/>
              </a:ext>
            </a:extLst>
          </p:cNvPr>
          <p:cNvGrpSpPr/>
          <p:nvPr/>
        </p:nvGrpSpPr>
        <p:grpSpPr>
          <a:xfrm>
            <a:off x="4589721" y="3061030"/>
            <a:ext cx="4011672" cy="523220"/>
            <a:chOff x="6731541" y="2923044"/>
            <a:chExt cx="4011672" cy="523220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DF3A1AD-38CC-6A4D-9D18-D48D6EB99A26}"/>
                </a:ext>
              </a:extLst>
            </p:cNvPr>
            <p:cNvSpPr txBox="1"/>
            <p:nvPr/>
          </p:nvSpPr>
          <p:spPr>
            <a:xfrm>
              <a:off x="6731541" y="2923044"/>
              <a:ext cx="4011672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latin typeface="Calibri" panose="020F0502020204030204" pitchFamily="34" charset="0"/>
                  <a:cs typeface="Calibri" panose="020F0502020204030204" pitchFamily="34" charset="0"/>
                </a:rPr>
                <a:t>P (</a:t>
              </a:r>
              <a:r>
                <a:rPr lang="pt-BR" sz="2800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pt-BR" sz="2800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pt-BR" sz="2800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pt-BR" sz="2800" dirty="0"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sz="2800" dirty="0">
                  <a:latin typeface="Calibri" panose="020F0502020204030204" pitchFamily="34" charset="0"/>
                  <a:cs typeface="Calibri" panose="020F0502020204030204" pitchFamily="34" charset="0"/>
                </a:rPr>
                <a:t>|      ,       ,      )     X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ED24B95C-0CA7-8E48-AA9E-71B3B7C9EA17}"/>
                </a:ext>
              </a:extLst>
            </p:cNvPr>
            <p:cNvGrpSpPr/>
            <p:nvPr/>
          </p:nvGrpSpPr>
          <p:grpSpPr>
            <a:xfrm>
              <a:off x="8240642" y="3012148"/>
              <a:ext cx="342714" cy="333768"/>
              <a:chOff x="2517636" y="4229416"/>
              <a:chExt cx="3674708" cy="1346297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B605DAD5-AFB2-A144-8A56-703E057B4738}"/>
                  </a:ext>
                </a:extLst>
              </p:cNvPr>
              <p:cNvGrpSpPr/>
              <p:nvPr/>
            </p:nvGrpSpPr>
            <p:grpSpPr>
              <a:xfrm flipV="1">
                <a:off x="2829033" y="4229416"/>
                <a:ext cx="3363311" cy="1346297"/>
                <a:chOff x="991309" y="3179317"/>
                <a:chExt cx="831850" cy="718196"/>
              </a:xfrm>
            </p:grpSpPr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B3F1A00C-4659-DA4D-B8DC-B718C5A05536}"/>
                    </a:ext>
                  </a:extLst>
                </p:cNvPr>
                <p:cNvGrpSpPr/>
                <p:nvPr/>
              </p:nvGrpSpPr>
              <p:grpSpPr>
                <a:xfrm>
                  <a:off x="1407234" y="3527801"/>
                  <a:ext cx="415925" cy="369712"/>
                  <a:chOff x="5680075" y="2198952"/>
                  <a:chExt cx="415925" cy="305736"/>
                </a:xfrm>
              </p:grpSpPr>
              <p:sp>
                <p:nvSpPr>
                  <p:cNvPr id="50" name="Rectangle 17">
                    <a:extLst>
                      <a:ext uri="{FF2B5EF4-FFF2-40B4-BE49-F238E27FC236}">
                        <a16:creationId xmlns:a16="http://schemas.microsoft.com/office/drawing/2014/main" id="{FA51A442-7D99-1742-8EBD-29EA8F7CD7BE}"/>
                      </a:ext>
                    </a:extLst>
                  </p:cNvPr>
                  <p:cNvSpPr/>
                  <p:nvPr/>
                </p:nvSpPr>
                <p:spPr>
                  <a:xfrm>
                    <a:off x="5680075" y="2198952"/>
                    <a:ext cx="415925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51" name="Rectangle 17">
                    <a:extLst>
                      <a:ext uri="{FF2B5EF4-FFF2-40B4-BE49-F238E27FC236}">
                        <a16:creationId xmlns:a16="http://schemas.microsoft.com/office/drawing/2014/main" id="{BE5AFDCE-5817-6645-9039-CC4EBF3AE3FB}"/>
                      </a:ext>
                    </a:extLst>
                  </p:cNvPr>
                  <p:cNvSpPr/>
                  <p:nvPr/>
                </p:nvSpPr>
                <p:spPr>
                  <a:xfrm flipV="1">
                    <a:off x="5680075" y="2351820"/>
                    <a:ext cx="376433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</p:grp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006C4F04-5885-6E43-BA6C-1106B01C45BD}"/>
                    </a:ext>
                  </a:extLst>
                </p:cNvPr>
                <p:cNvGrpSpPr/>
                <p:nvPr/>
              </p:nvGrpSpPr>
              <p:grpSpPr>
                <a:xfrm>
                  <a:off x="991309" y="3179317"/>
                  <a:ext cx="758998" cy="534403"/>
                  <a:chOff x="5680075" y="2198952"/>
                  <a:chExt cx="758998" cy="305736"/>
                </a:xfrm>
              </p:grpSpPr>
              <p:sp>
                <p:nvSpPr>
                  <p:cNvPr id="48" name="Rectangle 17">
                    <a:extLst>
                      <a:ext uri="{FF2B5EF4-FFF2-40B4-BE49-F238E27FC236}">
                        <a16:creationId xmlns:a16="http://schemas.microsoft.com/office/drawing/2014/main" id="{08C972CD-5DF1-3D49-9D56-02FA97CCE10F}"/>
                      </a:ext>
                    </a:extLst>
                  </p:cNvPr>
                  <p:cNvSpPr/>
                  <p:nvPr/>
                </p:nvSpPr>
                <p:spPr>
                  <a:xfrm>
                    <a:off x="5680075" y="2198952"/>
                    <a:ext cx="758998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49" name="Rectangle 17">
                    <a:extLst>
                      <a:ext uri="{FF2B5EF4-FFF2-40B4-BE49-F238E27FC236}">
                        <a16:creationId xmlns:a16="http://schemas.microsoft.com/office/drawing/2014/main" id="{573EC22A-BB9B-7644-968E-0CF2CC9CD83F}"/>
                      </a:ext>
                    </a:extLst>
                  </p:cNvPr>
                  <p:cNvSpPr/>
                  <p:nvPr/>
                </p:nvSpPr>
                <p:spPr>
                  <a:xfrm flipV="1">
                    <a:off x="5680075" y="2351820"/>
                    <a:ext cx="415925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/>
                  </a:p>
                </p:txBody>
              </p:sp>
            </p:grpSp>
          </p:grpSp>
          <p:sp>
            <p:nvSpPr>
              <p:cNvPr id="45" name="Rectangle 17">
                <a:extLst>
                  <a:ext uri="{FF2B5EF4-FFF2-40B4-BE49-F238E27FC236}">
                    <a16:creationId xmlns:a16="http://schemas.microsoft.com/office/drawing/2014/main" id="{EA57A16B-605D-6F44-A1CE-FF1C3B2B3AD8}"/>
                  </a:ext>
                </a:extLst>
              </p:cNvPr>
              <p:cNvSpPr/>
              <p:nvPr/>
            </p:nvSpPr>
            <p:spPr>
              <a:xfrm>
                <a:off x="2517636" y="5101023"/>
                <a:ext cx="311397" cy="62928"/>
              </a:xfrm>
              <a:custGeom>
                <a:avLst/>
                <a:gdLst>
                  <a:gd name="connsiteX0" fmla="*/ 0 w 455482"/>
                  <a:gd name="connsiteY0" fmla="*/ 0 h 183614"/>
                  <a:gd name="connsiteX1" fmla="*/ 455482 w 455482"/>
                  <a:gd name="connsiteY1" fmla="*/ 0 h 183614"/>
                  <a:gd name="connsiteX2" fmla="*/ 455482 w 455482"/>
                  <a:gd name="connsiteY2" fmla="*/ 183614 h 183614"/>
                  <a:gd name="connsiteX3" fmla="*/ 0 w 455482"/>
                  <a:gd name="connsiteY3" fmla="*/ 183614 h 183614"/>
                  <a:gd name="connsiteX4" fmla="*/ 0 w 455482"/>
                  <a:gd name="connsiteY4" fmla="*/ 0 h 183614"/>
                  <a:gd name="connsiteX0" fmla="*/ 455482 w 546922"/>
                  <a:gd name="connsiteY0" fmla="*/ 183614 h 275054"/>
                  <a:gd name="connsiteX1" fmla="*/ 0 w 546922"/>
                  <a:gd name="connsiteY1" fmla="*/ 183614 h 275054"/>
                  <a:gd name="connsiteX2" fmla="*/ 0 w 546922"/>
                  <a:gd name="connsiteY2" fmla="*/ 0 h 275054"/>
                  <a:gd name="connsiteX3" fmla="*/ 455482 w 546922"/>
                  <a:gd name="connsiteY3" fmla="*/ 0 h 275054"/>
                  <a:gd name="connsiteX4" fmla="*/ 546922 w 546922"/>
                  <a:gd name="connsiteY4" fmla="*/ 275054 h 275054"/>
                  <a:gd name="connsiteX0" fmla="*/ 0 w 546922"/>
                  <a:gd name="connsiteY0" fmla="*/ 183614 h 275054"/>
                  <a:gd name="connsiteX1" fmla="*/ 0 w 546922"/>
                  <a:gd name="connsiteY1" fmla="*/ 0 h 275054"/>
                  <a:gd name="connsiteX2" fmla="*/ 455482 w 546922"/>
                  <a:gd name="connsiteY2" fmla="*/ 0 h 275054"/>
                  <a:gd name="connsiteX3" fmla="*/ 546922 w 546922"/>
                  <a:gd name="connsiteY3" fmla="*/ 275054 h 275054"/>
                  <a:gd name="connsiteX0" fmla="*/ 0 w 455482"/>
                  <a:gd name="connsiteY0" fmla="*/ 183614 h 183614"/>
                  <a:gd name="connsiteX1" fmla="*/ 0 w 455482"/>
                  <a:gd name="connsiteY1" fmla="*/ 0 h 183614"/>
                  <a:gd name="connsiteX2" fmla="*/ 455482 w 455482"/>
                  <a:gd name="connsiteY2" fmla="*/ 0 h 183614"/>
                  <a:gd name="connsiteX0" fmla="*/ 0 w 455482"/>
                  <a:gd name="connsiteY0" fmla="*/ 0 h 0"/>
                  <a:gd name="connsiteX1" fmla="*/ 455482 w 45548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55482">
                    <a:moveTo>
                      <a:pt x="0" y="0"/>
                    </a:moveTo>
                    <a:lnTo>
                      <a:pt x="455482" y="0"/>
                    </a:lnTo>
                  </a:path>
                </a:pathLst>
              </a:custGeom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  <a:headEnd type="none"/>
                <a:tailEnd type="none" w="sm" len="sm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CF3175CA-DF67-4F40-9918-58F2FFF6C5A2}"/>
                </a:ext>
              </a:extLst>
            </p:cNvPr>
            <p:cNvGrpSpPr/>
            <p:nvPr/>
          </p:nvGrpSpPr>
          <p:grpSpPr>
            <a:xfrm>
              <a:off x="8857944" y="3005612"/>
              <a:ext cx="445799" cy="394425"/>
              <a:chOff x="3242358" y="1197153"/>
              <a:chExt cx="5676321" cy="4705554"/>
            </a:xfrm>
          </p:grpSpPr>
          <p:cxnSp>
            <p:nvCxnSpPr>
              <p:cNvPr id="34" name="Elbow Connector 28">
                <a:extLst>
                  <a:ext uri="{FF2B5EF4-FFF2-40B4-BE49-F238E27FC236}">
                    <a16:creationId xmlns:a16="http://schemas.microsoft.com/office/drawing/2014/main" id="{648B541D-F22A-6A40-93A1-369203D2F730}"/>
                  </a:ext>
                </a:extLst>
              </p:cNvPr>
              <p:cNvCxnSpPr>
                <a:cxnSpLocks/>
                <a:stCxn id="36" idx="0"/>
                <a:endCxn id="37" idx="3"/>
              </p:cNvCxnSpPr>
              <p:nvPr/>
            </p:nvCxnSpPr>
            <p:spPr>
              <a:xfrm>
                <a:off x="4614877" y="1701596"/>
                <a:ext cx="2931283" cy="0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Elbow Connector 28">
                <a:extLst>
                  <a:ext uri="{FF2B5EF4-FFF2-40B4-BE49-F238E27FC236}">
                    <a16:creationId xmlns:a16="http://schemas.microsoft.com/office/drawing/2014/main" id="{7BBB434C-90CB-B04A-A21B-33799F02CCE0}"/>
                  </a:ext>
                </a:extLst>
              </p:cNvPr>
              <p:cNvCxnSpPr>
                <a:cxnSpLocks/>
                <a:stCxn id="36" idx="2"/>
                <a:endCxn id="39" idx="4"/>
              </p:cNvCxnSpPr>
              <p:nvPr/>
            </p:nvCxnSpPr>
            <p:spPr>
              <a:xfrm>
                <a:off x="3511557" y="2206039"/>
                <a:ext cx="0" cy="263951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Hexagon 35">
                <a:extLst>
                  <a:ext uri="{FF2B5EF4-FFF2-40B4-BE49-F238E27FC236}">
                    <a16:creationId xmlns:a16="http://schemas.microsoft.com/office/drawing/2014/main" id="{6D6B9179-CCDD-6442-AD0D-BE286C4EF8B7}"/>
                  </a:ext>
                </a:extLst>
              </p:cNvPr>
              <p:cNvSpPr/>
              <p:nvPr/>
            </p:nvSpPr>
            <p:spPr>
              <a:xfrm>
                <a:off x="3242358" y="1197153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sz="1050" b="1" dirty="0">
                    <a:solidFill>
                      <a:srgbClr val="FF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</a:t>
                </a:r>
              </a:p>
            </p:txBody>
          </p:sp>
          <p:sp>
            <p:nvSpPr>
              <p:cNvPr id="37" name="Hexagon 36">
                <a:extLst>
                  <a:ext uri="{FF2B5EF4-FFF2-40B4-BE49-F238E27FC236}">
                    <a16:creationId xmlns:a16="http://schemas.microsoft.com/office/drawing/2014/main" id="{29739F52-26DD-7B4E-89F8-B842EAB76259}"/>
                  </a:ext>
                </a:extLst>
              </p:cNvPr>
              <p:cNvSpPr/>
              <p:nvPr/>
            </p:nvSpPr>
            <p:spPr>
              <a:xfrm>
                <a:off x="7546160" y="1197153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r"/>
                <a:r>
                  <a:rPr lang="en-US" sz="1050" b="1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G</a:t>
                </a:r>
              </a:p>
            </p:txBody>
          </p:sp>
          <p:cxnSp>
            <p:nvCxnSpPr>
              <p:cNvPr id="38" name="Elbow Connector 28">
                <a:extLst>
                  <a:ext uri="{FF2B5EF4-FFF2-40B4-BE49-F238E27FC236}">
                    <a16:creationId xmlns:a16="http://schemas.microsoft.com/office/drawing/2014/main" id="{C76AF064-C8E1-A848-A41F-D80B41342825}"/>
                  </a:ext>
                </a:extLst>
              </p:cNvPr>
              <p:cNvCxnSpPr>
                <a:cxnSpLocks/>
                <a:stCxn id="39" idx="0"/>
                <a:endCxn id="40" idx="3"/>
              </p:cNvCxnSpPr>
              <p:nvPr/>
            </p:nvCxnSpPr>
            <p:spPr>
              <a:xfrm>
                <a:off x="4614877" y="5349995"/>
                <a:ext cx="2931283" cy="48269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Hexagon 38">
                <a:extLst>
                  <a:ext uri="{FF2B5EF4-FFF2-40B4-BE49-F238E27FC236}">
                    <a16:creationId xmlns:a16="http://schemas.microsoft.com/office/drawing/2014/main" id="{2E4DFC6B-5039-4C40-8602-0F9A999AC307}"/>
                  </a:ext>
                </a:extLst>
              </p:cNvPr>
              <p:cNvSpPr/>
              <p:nvPr/>
            </p:nvSpPr>
            <p:spPr>
              <a:xfrm>
                <a:off x="3242358" y="4845552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sz="1050" b="1" dirty="0">
                    <a:solidFill>
                      <a:srgbClr val="00B0F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</a:p>
            </p:txBody>
          </p:sp>
          <p:sp>
            <p:nvSpPr>
              <p:cNvPr id="40" name="Hexagon 39">
                <a:extLst>
                  <a:ext uri="{FF2B5EF4-FFF2-40B4-BE49-F238E27FC236}">
                    <a16:creationId xmlns:a16="http://schemas.microsoft.com/office/drawing/2014/main" id="{B392C29B-40F0-8746-AD94-8D894EBFC122}"/>
                  </a:ext>
                </a:extLst>
              </p:cNvPr>
              <p:cNvSpPr/>
              <p:nvPr/>
            </p:nvSpPr>
            <p:spPr>
              <a:xfrm>
                <a:off x="7546160" y="4893821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r"/>
                <a:r>
                  <a:rPr lang="en-US" sz="1050" b="1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</a:t>
                </a:r>
              </a:p>
            </p:txBody>
          </p:sp>
          <p:cxnSp>
            <p:nvCxnSpPr>
              <p:cNvPr id="41" name="Elbow Connector 28">
                <a:extLst>
                  <a:ext uri="{FF2B5EF4-FFF2-40B4-BE49-F238E27FC236}">
                    <a16:creationId xmlns:a16="http://schemas.microsoft.com/office/drawing/2014/main" id="{12A5181D-E791-554A-B450-473A32D0D6B4}"/>
                  </a:ext>
                </a:extLst>
              </p:cNvPr>
              <p:cNvCxnSpPr>
                <a:cxnSpLocks/>
                <a:stCxn id="37" idx="1"/>
                <a:endCxn id="40" idx="5"/>
              </p:cNvCxnSpPr>
              <p:nvPr/>
            </p:nvCxnSpPr>
            <p:spPr>
              <a:xfrm>
                <a:off x="8649492" y="2206039"/>
                <a:ext cx="0" cy="268778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Elbow Connector 28">
                <a:extLst>
                  <a:ext uri="{FF2B5EF4-FFF2-40B4-BE49-F238E27FC236}">
                    <a16:creationId xmlns:a16="http://schemas.microsoft.com/office/drawing/2014/main" id="{71D158BE-0323-D448-B5A9-7D26378DAE8C}"/>
                  </a:ext>
                </a:extLst>
              </p:cNvPr>
              <p:cNvCxnSpPr>
                <a:cxnSpLocks/>
                <a:stCxn id="39" idx="5"/>
                <a:endCxn id="37" idx="2"/>
              </p:cNvCxnSpPr>
              <p:nvPr/>
            </p:nvCxnSpPr>
            <p:spPr>
              <a:xfrm flipV="1">
                <a:off x="4345691" y="2206039"/>
                <a:ext cx="3469669" cy="263951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Elbow Connector 28">
                <a:extLst>
                  <a:ext uri="{FF2B5EF4-FFF2-40B4-BE49-F238E27FC236}">
                    <a16:creationId xmlns:a16="http://schemas.microsoft.com/office/drawing/2014/main" id="{F8F3EA95-3CCE-0A42-BD81-078DBE4D2771}"/>
                  </a:ext>
                </a:extLst>
              </p:cNvPr>
              <p:cNvCxnSpPr>
                <a:cxnSpLocks/>
                <a:stCxn id="36" idx="1"/>
                <a:endCxn id="40" idx="4"/>
              </p:cNvCxnSpPr>
              <p:nvPr/>
            </p:nvCxnSpPr>
            <p:spPr>
              <a:xfrm>
                <a:off x="4345691" y="2206039"/>
                <a:ext cx="3469669" cy="268778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E1744B91-E82C-134B-B1ED-9DE565F5600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519205" y="3020800"/>
              <a:ext cx="332908" cy="332908"/>
              <a:chOff x="9577866" y="3020801"/>
              <a:chExt cx="332908" cy="332908"/>
            </a:xfrm>
          </p:grpSpPr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F7A36DCA-0054-6C47-A41B-5A03B6C6DC50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9577866" y="3020801"/>
                <a:ext cx="332908" cy="33290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none" lIns="0" tIns="0" rIns="0" bIns="0" rtlCol="0" anchor="ctr">
                <a:noAutofit/>
              </a:bodyPr>
              <a:lstStyle/>
              <a:p>
                <a:pPr algn="ctr"/>
                <a:endPara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id="{B8DF71FB-7AC8-1345-8999-FF243330E509}"/>
                  </a:ext>
                </a:extLst>
              </p:cNvPr>
              <p:cNvSpPr/>
              <p:nvPr/>
            </p:nvSpPr>
            <p:spPr>
              <a:xfrm>
                <a:off x="9734551" y="3063770"/>
                <a:ext cx="133350" cy="142980"/>
              </a:xfrm>
              <a:custGeom>
                <a:avLst/>
                <a:gdLst>
                  <a:gd name="connsiteX0" fmla="*/ 0 w 155575"/>
                  <a:gd name="connsiteY0" fmla="*/ 0 h 190500"/>
                  <a:gd name="connsiteX1" fmla="*/ 0 w 155575"/>
                  <a:gd name="connsiteY1" fmla="*/ 190500 h 190500"/>
                  <a:gd name="connsiteX2" fmla="*/ 155575 w 155575"/>
                  <a:gd name="connsiteY2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55575" h="190500">
                    <a:moveTo>
                      <a:pt x="0" y="0"/>
                    </a:moveTo>
                    <a:lnTo>
                      <a:pt x="0" y="190500"/>
                    </a:lnTo>
                    <a:lnTo>
                      <a:pt x="155575" y="190500"/>
                    </a:lnTo>
                  </a:path>
                </a:pathLst>
              </a:custGeom>
              <a:noFill/>
              <a:ln w="31750" cap="rnd">
                <a:solidFill>
                  <a:srgbClr val="C00000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2464DDE8-26F9-B94D-80CB-C33370454803}"/>
              </a:ext>
            </a:extLst>
          </p:cNvPr>
          <p:cNvSpPr txBox="1"/>
          <p:nvPr/>
        </p:nvSpPr>
        <p:spPr>
          <a:xfrm>
            <a:off x="846682" y="2407353"/>
            <a:ext cx="33734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Probability of 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parameters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(tree, the substitution model, molecular clock) given the 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sequences</a:t>
            </a:r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B45534A6-BCED-C641-A767-78866BAC519A}"/>
              </a:ext>
            </a:extLst>
          </p:cNvPr>
          <p:cNvGrpSpPr/>
          <p:nvPr/>
        </p:nvGrpSpPr>
        <p:grpSpPr>
          <a:xfrm>
            <a:off x="838200" y="3061030"/>
            <a:ext cx="3797854" cy="523220"/>
            <a:chOff x="3363107" y="2923044"/>
            <a:chExt cx="3797854" cy="523220"/>
          </a:xfrm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796DDD27-130E-C243-A3DD-3B3D72F89363}"/>
                </a:ext>
              </a:extLst>
            </p:cNvPr>
            <p:cNvSpPr txBox="1"/>
            <p:nvPr/>
          </p:nvSpPr>
          <p:spPr>
            <a:xfrm>
              <a:off x="3363107" y="2923044"/>
              <a:ext cx="379785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latin typeface="Calibri" panose="020F0502020204030204" pitchFamily="34" charset="0"/>
                  <a:cs typeface="Calibri" panose="020F0502020204030204" pitchFamily="34" charset="0"/>
                </a:rPr>
                <a:t>P (     ,       ,      |</a:t>
              </a:r>
              <a:r>
                <a:rPr lang="pt-BR" sz="2800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pt-BR" sz="2800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pt-BR" sz="2800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pt-BR" sz="2800" dirty="0"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sz="2800" dirty="0">
                  <a:latin typeface="Calibri" panose="020F0502020204030204" pitchFamily="34" charset="0"/>
                  <a:cs typeface="Calibri" panose="020F0502020204030204" pitchFamily="34" charset="0"/>
                </a:rPr>
                <a:t>)   =</a:t>
              </a:r>
            </a:p>
          </p:txBody>
        </p: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9672A593-9966-084F-AEF7-112C780A9C62}"/>
                </a:ext>
              </a:extLst>
            </p:cNvPr>
            <p:cNvGrpSpPr/>
            <p:nvPr/>
          </p:nvGrpSpPr>
          <p:grpSpPr>
            <a:xfrm>
              <a:off x="3858645" y="3012148"/>
              <a:ext cx="342714" cy="333768"/>
              <a:chOff x="2517636" y="4229416"/>
              <a:chExt cx="3674708" cy="1346297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A52034F6-D1B1-FB48-99FC-5C303BA114A7}"/>
                  </a:ext>
                </a:extLst>
              </p:cNvPr>
              <p:cNvGrpSpPr/>
              <p:nvPr/>
            </p:nvGrpSpPr>
            <p:grpSpPr>
              <a:xfrm flipV="1">
                <a:off x="2829033" y="4229416"/>
                <a:ext cx="3363311" cy="1346297"/>
                <a:chOff x="991309" y="3179317"/>
                <a:chExt cx="831850" cy="718196"/>
              </a:xfrm>
            </p:grpSpPr>
            <p:grpSp>
              <p:nvGrpSpPr>
                <p:cNvPr id="122" name="Group 121">
                  <a:extLst>
                    <a:ext uri="{FF2B5EF4-FFF2-40B4-BE49-F238E27FC236}">
                      <a16:creationId xmlns:a16="http://schemas.microsoft.com/office/drawing/2014/main" id="{65DDD9EF-EE8C-6346-9EBC-6BD72904D467}"/>
                    </a:ext>
                  </a:extLst>
                </p:cNvPr>
                <p:cNvGrpSpPr/>
                <p:nvPr/>
              </p:nvGrpSpPr>
              <p:grpSpPr>
                <a:xfrm>
                  <a:off x="1407234" y="3527801"/>
                  <a:ext cx="415925" cy="369712"/>
                  <a:chOff x="5680075" y="2198952"/>
                  <a:chExt cx="415925" cy="305736"/>
                </a:xfrm>
              </p:grpSpPr>
              <p:sp>
                <p:nvSpPr>
                  <p:cNvPr id="126" name="Rectangle 17">
                    <a:extLst>
                      <a:ext uri="{FF2B5EF4-FFF2-40B4-BE49-F238E27FC236}">
                        <a16:creationId xmlns:a16="http://schemas.microsoft.com/office/drawing/2014/main" id="{68592B62-FA0E-F947-B25E-8A99114A878E}"/>
                      </a:ext>
                    </a:extLst>
                  </p:cNvPr>
                  <p:cNvSpPr/>
                  <p:nvPr/>
                </p:nvSpPr>
                <p:spPr>
                  <a:xfrm>
                    <a:off x="5680075" y="2198952"/>
                    <a:ext cx="415925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127" name="Rectangle 17">
                    <a:extLst>
                      <a:ext uri="{FF2B5EF4-FFF2-40B4-BE49-F238E27FC236}">
                        <a16:creationId xmlns:a16="http://schemas.microsoft.com/office/drawing/2014/main" id="{32011BA3-47E2-5740-9C78-3E88A1F95EEE}"/>
                      </a:ext>
                    </a:extLst>
                  </p:cNvPr>
                  <p:cNvSpPr/>
                  <p:nvPr/>
                </p:nvSpPr>
                <p:spPr>
                  <a:xfrm flipV="1">
                    <a:off x="5680075" y="2351820"/>
                    <a:ext cx="376433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</p:grpSp>
            <p:grpSp>
              <p:nvGrpSpPr>
                <p:cNvPr id="123" name="Group 122">
                  <a:extLst>
                    <a:ext uri="{FF2B5EF4-FFF2-40B4-BE49-F238E27FC236}">
                      <a16:creationId xmlns:a16="http://schemas.microsoft.com/office/drawing/2014/main" id="{F8E54CD4-CDFC-D44C-B07B-4A537C834506}"/>
                    </a:ext>
                  </a:extLst>
                </p:cNvPr>
                <p:cNvGrpSpPr/>
                <p:nvPr/>
              </p:nvGrpSpPr>
              <p:grpSpPr>
                <a:xfrm>
                  <a:off x="991309" y="3179317"/>
                  <a:ext cx="758998" cy="534403"/>
                  <a:chOff x="5680075" y="2198952"/>
                  <a:chExt cx="758998" cy="305736"/>
                </a:xfrm>
              </p:grpSpPr>
              <p:sp>
                <p:nvSpPr>
                  <p:cNvPr id="124" name="Rectangle 17">
                    <a:extLst>
                      <a:ext uri="{FF2B5EF4-FFF2-40B4-BE49-F238E27FC236}">
                        <a16:creationId xmlns:a16="http://schemas.microsoft.com/office/drawing/2014/main" id="{F4C85EEA-BDA5-EF48-AED1-22799B0B945C}"/>
                      </a:ext>
                    </a:extLst>
                  </p:cNvPr>
                  <p:cNvSpPr/>
                  <p:nvPr/>
                </p:nvSpPr>
                <p:spPr>
                  <a:xfrm>
                    <a:off x="5680075" y="2198952"/>
                    <a:ext cx="758998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125" name="Rectangle 17">
                    <a:extLst>
                      <a:ext uri="{FF2B5EF4-FFF2-40B4-BE49-F238E27FC236}">
                        <a16:creationId xmlns:a16="http://schemas.microsoft.com/office/drawing/2014/main" id="{38D8792D-1EB8-3E45-93E9-CC0298D8E5C4}"/>
                      </a:ext>
                    </a:extLst>
                  </p:cNvPr>
                  <p:cNvSpPr/>
                  <p:nvPr/>
                </p:nvSpPr>
                <p:spPr>
                  <a:xfrm flipV="1">
                    <a:off x="5680075" y="2351820"/>
                    <a:ext cx="415925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/>
                  </a:p>
                </p:txBody>
              </p:sp>
            </p:grpSp>
          </p:grpSp>
          <p:sp>
            <p:nvSpPr>
              <p:cNvPr id="121" name="Rectangle 17">
                <a:extLst>
                  <a:ext uri="{FF2B5EF4-FFF2-40B4-BE49-F238E27FC236}">
                    <a16:creationId xmlns:a16="http://schemas.microsoft.com/office/drawing/2014/main" id="{5CCBE78E-B571-0446-BF2E-8F02EFA7DD03}"/>
                  </a:ext>
                </a:extLst>
              </p:cNvPr>
              <p:cNvSpPr/>
              <p:nvPr/>
            </p:nvSpPr>
            <p:spPr>
              <a:xfrm>
                <a:off x="2517636" y="5101023"/>
                <a:ext cx="311397" cy="62928"/>
              </a:xfrm>
              <a:custGeom>
                <a:avLst/>
                <a:gdLst>
                  <a:gd name="connsiteX0" fmla="*/ 0 w 455482"/>
                  <a:gd name="connsiteY0" fmla="*/ 0 h 183614"/>
                  <a:gd name="connsiteX1" fmla="*/ 455482 w 455482"/>
                  <a:gd name="connsiteY1" fmla="*/ 0 h 183614"/>
                  <a:gd name="connsiteX2" fmla="*/ 455482 w 455482"/>
                  <a:gd name="connsiteY2" fmla="*/ 183614 h 183614"/>
                  <a:gd name="connsiteX3" fmla="*/ 0 w 455482"/>
                  <a:gd name="connsiteY3" fmla="*/ 183614 h 183614"/>
                  <a:gd name="connsiteX4" fmla="*/ 0 w 455482"/>
                  <a:gd name="connsiteY4" fmla="*/ 0 h 183614"/>
                  <a:gd name="connsiteX0" fmla="*/ 455482 w 546922"/>
                  <a:gd name="connsiteY0" fmla="*/ 183614 h 275054"/>
                  <a:gd name="connsiteX1" fmla="*/ 0 w 546922"/>
                  <a:gd name="connsiteY1" fmla="*/ 183614 h 275054"/>
                  <a:gd name="connsiteX2" fmla="*/ 0 w 546922"/>
                  <a:gd name="connsiteY2" fmla="*/ 0 h 275054"/>
                  <a:gd name="connsiteX3" fmla="*/ 455482 w 546922"/>
                  <a:gd name="connsiteY3" fmla="*/ 0 h 275054"/>
                  <a:gd name="connsiteX4" fmla="*/ 546922 w 546922"/>
                  <a:gd name="connsiteY4" fmla="*/ 275054 h 275054"/>
                  <a:gd name="connsiteX0" fmla="*/ 0 w 546922"/>
                  <a:gd name="connsiteY0" fmla="*/ 183614 h 275054"/>
                  <a:gd name="connsiteX1" fmla="*/ 0 w 546922"/>
                  <a:gd name="connsiteY1" fmla="*/ 0 h 275054"/>
                  <a:gd name="connsiteX2" fmla="*/ 455482 w 546922"/>
                  <a:gd name="connsiteY2" fmla="*/ 0 h 275054"/>
                  <a:gd name="connsiteX3" fmla="*/ 546922 w 546922"/>
                  <a:gd name="connsiteY3" fmla="*/ 275054 h 275054"/>
                  <a:gd name="connsiteX0" fmla="*/ 0 w 455482"/>
                  <a:gd name="connsiteY0" fmla="*/ 183614 h 183614"/>
                  <a:gd name="connsiteX1" fmla="*/ 0 w 455482"/>
                  <a:gd name="connsiteY1" fmla="*/ 0 h 183614"/>
                  <a:gd name="connsiteX2" fmla="*/ 455482 w 455482"/>
                  <a:gd name="connsiteY2" fmla="*/ 0 h 183614"/>
                  <a:gd name="connsiteX0" fmla="*/ 0 w 455482"/>
                  <a:gd name="connsiteY0" fmla="*/ 0 h 0"/>
                  <a:gd name="connsiteX1" fmla="*/ 455482 w 45548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55482">
                    <a:moveTo>
                      <a:pt x="0" y="0"/>
                    </a:moveTo>
                    <a:lnTo>
                      <a:pt x="455482" y="0"/>
                    </a:lnTo>
                  </a:path>
                </a:pathLst>
              </a:custGeom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  <a:headEnd type="none"/>
                <a:tailEnd type="none" w="sm" len="sm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B0246A33-AA18-5D42-A1F9-97673C4EA921}"/>
                </a:ext>
              </a:extLst>
            </p:cNvPr>
            <p:cNvGrpSpPr/>
            <p:nvPr/>
          </p:nvGrpSpPr>
          <p:grpSpPr>
            <a:xfrm>
              <a:off x="4380947" y="3005612"/>
              <a:ext cx="445799" cy="394425"/>
              <a:chOff x="3242358" y="1197153"/>
              <a:chExt cx="5676321" cy="4705554"/>
            </a:xfrm>
          </p:grpSpPr>
          <p:cxnSp>
            <p:nvCxnSpPr>
              <p:cNvPr id="110" name="Elbow Connector 28">
                <a:extLst>
                  <a:ext uri="{FF2B5EF4-FFF2-40B4-BE49-F238E27FC236}">
                    <a16:creationId xmlns:a16="http://schemas.microsoft.com/office/drawing/2014/main" id="{2A4B4E78-69EB-DD45-A467-B22AA5604052}"/>
                  </a:ext>
                </a:extLst>
              </p:cNvPr>
              <p:cNvCxnSpPr>
                <a:cxnSpLocks/>
                <a:stCxn id="112" idx="0"/>
                <a:endCxn id="113" idx="3"/>
              </p:cNvCxnSpPr>
              <p:nvPr/>
            </p:nvCxnSpPr>
            <p:spPr>
              <a:xfrm>
                <a:off x="4614877" y="1701596"/>
                <a:ext cx="2931283" cy="0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Elbow Connector 28">
                <a:extLst>
                  <a:ext uri="{FF2B5EF4-FFF2-40B4-BE49-F238E27FC236}">
                    <a16:creationId xmlns:a16="http://schemas.microsoft.com/office/drawing/2014/main" id="{A68AA2E3-372B-6146-8F27-6CE2B721C18B}"/>
                  </a:ext>
                </a:extLst>
              </p:cNvPr>
              <p:cNvCxnSpPr>
                <a:cxnSpLocks/>
                <a:stCxn id="112" idx="2"/>
                <a:endCxn id="115" idx="4"/>
              </p:cNvCxnSpPr>
              <p:nvPr/>
            </p:nvCxnSpPr>
            <p:spPr>
              <a:xfrm>
                <a:off x="3511557" y="2206039"/>
                <a:ext cx="0" cy="263951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Hexagon 111">
                <a:extLst>
                  <a:ext uri="{FF2B5EF4-FFF2-40B4-BE49-F238E27FC236}">
                    <a16:creationId xmlns:a16="http://schemas.microsoft.com/office/drawing/2014/main" id="{BFA8B243-D504-ED40-9D01-09F06D76AC03}"/>
                  </a:ext>
                </a:extLst>
              </p:cNvPr>
              <p:cNvSpPr/>
              <p:nvPr/>
            </p:nvSpPr>
            <p:spPr>
              <a:xfrm>
                <a:off x="3242358" y="1197153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sz="1050" b="1" dirty="0">
                    <a:solidFill>
                      <a:srgbClr val="FF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</a:t>
                </a:r>
              </a:p>
            </p:txBody>
          </p:sp>
          <p:sp>
            <p:nvSpPr>
              <p:cNvPr id="113" name="Hexagon 112">
                <a:extLst>
                  <a:ext uri="{FF2B5EF4-FFF2-40B4-BE49-F238E27FC236}">
                    <a16:creationId xmlns:a16="http://schemas.microsoft.com/office/drawing/2014/main" id="{DD7DCE87-BA34-8B44-A073-54DC12BF9F9B}"/>
                  </a:ext>
                </a:extLst>
              </p:cNvPr>
              <p:cNvSpPr/>
              <p:nvPr/>
            </p:nvSpPr>
            <p:spPr>
              <a:xfrm>
                <a:off x="7546160" y="1197153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r"/>
                <a:r>
                  <a:rPr lang="en-US" sz="1050" b="1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G</a:t>
                </a:r>
              </a:p>
            </p:txBody>
          </p:sp>
          <p:cxnSp>
            <p:nvCxnSpPr>
              <p:cNvPr id="114" name="Elbow Connector 28">
                <a:extLst>
                  <a:ext uri="{FF2B5EF4-FFF2-40B4-BE49-F238E27FC236}">
                    <a16:creationId xmlns:a16="http://schemas.microsoft.com/office/drawing/2014/main" id="{16F09F1B-108F-DE45-81E0-DBD3ECFAF13D}"/>
                  </a:ext>
                </a:extLst>
              </p:cNvPr>
              <p:cNvCxnSpPr>
                <a:cxnSpLocks/>
                <a:stCxn id="115" idx="0"/>
                <a:endCxn id="116" idx="3"/>
              </p:cNvCxnSpPr>
              <p:nvPr/>
            </p:nvCxnSpPr>
            <p:spPr>
              <a:xfrm>
                <a:off x="4614877" y="5349995"/>
                <a:ext cx="2931283" cy="48269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Hexagon 114">
                <a:extLst>
                  <a:ext uri="{FF2B5EF4-FFF2-40B4-BE49-F238E27FC236}">
                    <a16:creationId xmlns:a16="http://schemas.microsoft.com/office/drawing/2014/main" id="{5B54E8F3-EBA7-DD4B-931B-C13DAF7AE594}"/>
                  </a:ext>
                </a:extLst>
              </p:cNvPr>
              <p:cNvSpPr/>
              <p:nvPr/>
            </p:nvSpPr>
            <p:spPr>
              <a:xfrm>
                <a:off x="3242358" y="4845552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sz="1050" b="1" dirty="0">
                    <a:solidFill>
                      <a:srgbClr val="00B0F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</a:p>
            </p:txBody>
          </p:sp>
          <p:sp>
            <p:nvSpPr>
              <p:cNvPr id="116" name="Hexagon 115">
                <a:extLst>
                  <a:ext uri="{FF2B5EF4-FFF2-40B4-BE49-F238E27FC236}">
                    <a16:creationId xmlns:a16="http://schemas.microsoft.com/office/drawing/2014/main" id="{28093C8D-D94A-6648-8D27-B20578203212}"/>
                  </a:ext>
                </a:extLst>
              </p:cNvPr>
              <p:cNvSpPr/>
              <p:nvPr/>
            </p:nvSpPr>
            <p:spPr>
              <a:xfrm>
                <a:off x="7546160" y="4893821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r"/>
                <a:r>
                  <a:rPr lang="en-US" sz="1050" b="1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</a:t>
                </a:r>
              </a:p>
            </p:txBody>
          </p:sp>
          <p:cxnSp>
            <p:nvCxnSpPr>
              <p:cNvPr id="117" name="Elbow Connector 28">
                <a:extLst>
                  <a:ext uri="{FF2B5EF4-FFF2-40B4-BE49-F238E27FC236}">
                    <a16:creationId xmlns:a16="http://schemas.microsoft.com/office/drawing/2014/main" id="{A473EFDA-1981-534E-9F84-C70ABE87B01D}"/>
                  </a:ext>
                </a:extLst>
              </p:cNvPr>
              <p:cNvCxnSpPr>
                <a:cxnSpLocks/>
                <a:stCxn id="113" idx="1"/>
                <a:endCxn id="116" idx="5"/>
              </p:cNvCxnSpPr>
              <p:nvPr/>
            </p:nvCxnSpPr>
            <p:spPr>
              <a:xfrm>
                <a:off x="8649492" y="2206039"/>
                <a:ext cx="0" cy="268778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Elbow Connector 28">
                <a:extLst>
                  <a:ext uri="{FF2B5EF4-FFF2-40B4-BE49-F238E27FC236}">
                    <a16:creationId xmlns:a16="http://schemas.microsoft.com/office/drawing/2014/main" id="{5CA9329F-96CD-814C-990C-FCDAB3FA6C75}"/>
                  </a:ext>
                </a:extLst>
              </p:cNvPr>
              <p:cNvCxnSpPr>
                <a:cxnSpLocks/>
                <a:stCxn id="115" idx="5"/>
                <a:endCxn id="113" idx="2"/>
              </p:cNvCxnSpPr>
              <p:nvPr/>
            </p:nvCxnSpPr>
            <p:spPr>
              <a:xfrm flipV="1">
                <a:off x="4345691" y="2206039"/>
                <a:ext cx="3469669" cy="263951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Elbow Connector 28">
                <a:extLst>
                  <a:ext uri="{FF2B5EF4-FFF2-40B4-BE49-F238E27FC236}">
                    <a16:creationId xmlns:a16="http://schemas.microsoft.com/office/drawing/2014/main" id="{44AC59EF-E663-BD42-B209-CD9BDAA9F38E}"/>
                  </a:ext>
                </a:extLst>
              </p:cNvPr>
              <p:cNvCxnSpPr>
                <a:cxnSpLocks/>
                <a:stCxn id="112" idx="1"/>
                <a:endCxn id="116" idx="4"/>
              </p:cNvCxnSpPr>
              <p:nvPr/>
            </p:nvCxnSpPr>
            <p:spPr>
              <a:xfrm>
                <a:off x="4345691" y="2206039"/>
                <a:ext cx="3469669" cy="268778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9813A8DF-88E5-C942-8DAC-1205C0C33D7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054083" y="3020800"/>
              <a:ext cx="332908" cy="332908"/>
              <a:chOff x="9577866" y="3020801"/>
              <a:chExt cx="332908" cy="332908"/>
            </a:xfrm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A4456B92-B6E7-C74C-8556-244D7F5B3F02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9577866" y="3020801"/>
                <a:ext cx="332908" cy="33290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none" lIns="0" tIns="0" rIns="0" bIns="0" rtlCol="0" anchor="ctr">
                <a:noAutofit/>
              </a:bodyPr>
              <a:lstStyle/>
              <a:p>
                <a:pPr algn="ctr"/>
                <a:endPara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9" name="Freeform 108">
                <a:extLst>
                  <a:ext uri="{FF2B5EF4-FFF2-40B4-BE49-F238E27FC236}">
                    <a16:creationId xmlns:a16="http://schemas.microsoft.com/office/drawing/2014/main" id="{868BCC40-EF36-2745-9028-647DBFA7F9DF}"/>
                  </a:ext>
                </a:extLst>
              </p:cNvPr>
              <p:cNvSpPr/>
              <p:nvPr/>
            </p:nvSpPr>
            <p:spPr>
              <a:xfrm>
                <a:off x="9734551" y="3063770"/>
                <a:ext cx="133350" cy="142980"/>
              </a:xfrm>
              <a:custGeom>
                <a:avLst/>
                <a:gdLst>
                  <a:gd name="connsiteX0" fmla="*/ 0 w 155575"/>
                  <a:gd name="connsiteY0" fmla="*/ 0 h 190500"/>
                  <a:gd name="connsiteX1" fmla="*/ 0 w 155575"/>
                  <a:gd name="connsiteY1" fmla="*/ 190500 h 190500"/>
                  <a:gd name="connsiteX2" fmla="*/ 155575 w 155575"/>
                  <a:gd name="connsiteY2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55575" h="190500">
                    <a:moveTo>
                      <a:pt x="0" y="0"/>
                    </a:moveTo>
                    <a:lnTo>
                      <a:pt x="0" y="190500"/>
                    </a:lnTo>
                    <a:lnTo>
                      <a:pt x="155575" y="190500"/>
                    </a:lnTo>
                  </a:path>
                </a:pathLst>
              </a:custGeom>
              <a:noFill/>
              <a:ln w="31750" cap="rnd">
                <a:solidFill>
                  <a:srgbClr val="C00000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F759FF4-C0D5-E540-8F8A-591CE906BD00}"/>
              </a:ext>
            </a:extLst>
          </p:cNvPr>
          <p:cNvGrpSpPr/>
          <p:nvPr/>
        </p:nvGrpSpPr>
        <p:grpSpPr>
          <a:xfrm>
            <a:off x="2188457" y="1980382"/>
            <a:ext cx="1821735" cy="735665"/>
            <a:chOff x="9533977" y="4912853"/>
            <a:chExt cx="1821735" cy="735665"/>
          </a:xfrm>
        </p:grpSpPr>
        <p:sp>
          <p:nvSpPr>
            <p:cNvPr id="130" name="Arc 129">
              <a:extLst>
                <a:ext uri="{FF2B5EF4-FFF2-40B4-BE49-F238E27FC236}">
                  <a16:creationId xmlns:a16="http://schemas.microsoft.com/office/drawing/2014/main" id="{DEAC1153-EEA8-D145-AC81-336759FA5807}"/>
                </a:ext>
              </a:extLst>
            </p:cNvPr>
            <p:cNvSpPr/>
            <p:nvPr/>
          </p:nvSpPr>
          <p:spPr>
            <a:xfrm flipH="1">
              <a:off x="9533977" y="5157433"/>
              <a:ext cx="491085" cy="491085"/>
            </a:xfrm>
            <a:prstGeom prst="arc">
              <a:avLst/>
            </a:prstGeom>
            <a:ln w="19050" cmpd="sng">
              <a:solidFill>
                <a:srgbClr val="7F7F7F"/>
              </a:solidFill>
              <a:headEnd type="stealth" w="med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72EA7935-D9C5-FD42-9475-5BF31F42DC23}"/>
                </a:ext>
              </a:extLst>
            </p:cNvPr>
            <p:cNvSpPr txBox="1"/>
            <p:nvPr/>
          </p:nvSpPr>
          <p:spPr>
            <a:xfrm flipH="1">
              <a:off x="9821535" y="4912853"/>
              <a:ext cx="1534177" cy="426913"/>
            </a:xfrm>
            <a:prstGeom prst="rect">
              <a:avLst/>
            </a:prstGeom>
            <a:noFill/>
          </p:spPr>
          <p:txBody>
            <a:bodyPr wrap="square" lIns="36000" tIns="46800" rIns="36000" bIns="4680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pt-BR" sz="1200" dirty="0">
                  <a:solidFill>
                    <a:srgbClr val="69AFC3"/>
                  </a:solidFill>
                  <a:latin typeface="Arial"/>
                  <a:cs typeface="Arial"/>
                </a:rPr>
                <a:t>Parameters are known as </a:t>
              </a:r>
              <a:r>
                <a:rPr lang="pt-BR" sz="1200" b="1" dirty="0">
                  <a:solidFill>
                    <a:srgbClr val="69AFC3"/>
                  </a:solidFill>
                  <a:latin typeface="Arial"/>
                  <a:cs typeface="Arial"/>
                </a:rPr>
                <a:t>‘PRIORS’</a:t>
              </a:r>
              <a:endParaRPr lang="pt-BR" sz="1200" dirty="0">
                <a:solidFill>
                  <a:srgbClr val="69AFC3"/>
                </a:solidFill>
                <a:latin typeface="Arial"/>
                <a:cs typeface="Arial"/>
              </a:endParaRPr>
            </a:p>
          </p:txBody>
        </p:sp>
      </p:grpSp>
      <p:sp>
        <p:nvSpPr>
          <p:cNvPr id="132" name="Left Brace 131">
            <a:extLst>
              <a:ext uri="{FF2B5EF4-FFF2-40B4-BE49-F238E27FC236}">
                <a16:creationId xmlns:a16="http://schemas.microsoft.com/office/drawing/2014/main" id="{B2489B9F-2965-284B-9DB8-2C72687C6DDD}"/>
              </a:ext>
            </a:extLst>
          </p:cNvPr>
          <p:cNvSpPr/>
          <p:nvPr/>
        </p:nvSpPr>
        <p:spPr>
          <a:xfrm rot="5400000">
            <a:off x="6189061" y="734183"/>
            <a:ext cx="244435" cy="3140194"/>
          </a:xfrm>
          <a:prstGeom prst="leftBrace">
            <a:avLst>
              <a:gd name="adj1" fmla="val 8333"/>
              <a:gd name="adj2" fmla="val 48778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8E43632-4231-EF4B-B127-8470C921AF40}"/>
              </a:ext>
            </a:extLst>
          </p:cNvPr>
          <p:cNvSpPr txBox="1"/>
          <p:nvPr/>
        </p:nvSpPr>
        <p:spPr>
          <a:xfrm flipH="1">
            <a:off x="4844858" y="1690688"/>
            <a:ext cx="3036518" cy="426913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Measure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 similar 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to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 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the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 </a:t>
            </a:r>
            <a:r>
              <a:rPr lang="pt-BR" sz="1200" b="1" dirty="0">
                <a:solidFill>
                  <a:srgbClr val="69AFC3"/>
                </a:solidFill>
                <a:latin typeface="Arial"/>
                <a:cs typeface="Arial"/>
              </a:rPr>
              <a:t>LIKELIHOOD 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computed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 in 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Maximum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 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Likelihood</a:t>
            </a: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 </a:t>
            </a:r>
            <a:r>
              <a:rPr lang="pt-BR" sz="1200" dirty="0" err="1">
                <a:solidFill>
                  <a:srgbClr val="69AFC3"/>
                </a:solidFill>
                <a:latin typeface="Arial"/>
                <a:cs typeface="Arial"/>
              </a:rPr>
              <a:t>methods</a:t>
            </a:r>
            <a:endParaRPr lang="pt-BR" sz="1200" dirty="0">
              <a:solidFill>
                <a:srgbClr val="69AFC3"/>
              </a:solidFill>
              <a:latin typeface="Arial"/>
              <a:cs typeface="Arial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EAC284B6-D6C0-5F43-A756-F3F8B12D7735}"/>
              </a:ext>
            </a:extLst>
          </p:cNvPr>
          <p:cNvSpPr txBox="1"/>
          <p:nvPr/>
        </p:nvSpPr>
        <p:spPr>
          <a:xfrm>
            <a:off x="4616896" y="2407353"/>
            <a:ext cx="345000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Probability of 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sequences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given the 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parameters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(tree, the substitution model, molecular clock model)</a:t>
            </a:r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7C4925F8-B01F-2344-9CB8-5D872A0102B8}"/>
              </a:ext>
            </a:extLst>
          </p:cNvPr>
          <p:cNvGrpSpPr/>
          <p:nvPr/>
        </p:nvGrpSpPr>
        <p:grpSpPr>
          <a:xfrm>
            <a:off x="8733913" y="3061030"/>
            <a:ext cx="2436639" cy="523220"/>
            <a:chOff x="7710225" y="2923044"/>
            <a:chExt cx="2436639" cy="52322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02FEC1AF-4B18-2F42-BD53-CA85505EA823}"/>
                </a:ext>
              </a:extLst>
            </p:cNvPr>
            <p:cNvSpPr txBox="1"/>
            <p:nvPr/>
          </p:nvSpPr>
          <p:spPr>
            <a:xfrm>
              <a:off x="7710225" y="2923044"/>
              <a:ext cx="2436639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>
                  <a:latin typeface="Calibri" panose="020F0502020204030204" pitchFamily="34" charset="0"/>
                  <a:cs typeface="Calibri" panose="020F0502020204030204" pitchFamily="34" charset="0"/>
                </a:rPr>
                <a:t>P (      ,       ,      )</a:t>
              </a: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A1F17DB8-B3CE-3748-8909-44E0D9A06F3D}"/>
                </a:ext>
              </a:extLst>
            </p:cNvPr>
            <p:cNvGrpSpPr/>
            <p:nvPr/>
          </p:nvGrpSpPr>
          <p:grpSpPr>
            <a:xfrm>
              <a:off x="8240642" y="3012148"/>
              <a:ext cx="342714" cy="333768"/>
              <a:chOff x="2517636" y="4229416"/>
              <a:chExt cx="3674708" cy="1346297"/>
            </a:xfrm>
          </p:grpSpPr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1FD3E318-50A1-4C46-B4B0-80AF6AFE6333}"/>
                  </a:ext>
                </a:extLst>
              </p:cNvPr>
              <p:cNvGrpSpPr/>
              <p:nvPr/>
            </p:nvGrpSpPr>
            <p:grpSpPr>
              <a:xfrm flipV="1">
                <a:off x="2829033" y="4229416"/>
                <a:ext cx="3363311" cy="1346297"/>
                <a:chOff x="991309" y="3179317"/>
                <a:chExt cx="831850" cy="718196"/>
              </a:xfrm>
            </p:grpSpPr>
            <p:grpSp>
              <p:nvGrpSpPr>
                <p:cNvPr id="154" name="Group 153">
                  <a:extLst>
                    <a:ext uri="{FF2B5EF4-FFF2-40B4-BE49-F238E27FC236}">
                      <a16:creationId xmlns:a16="http://schemas.microsoft.com/office/drawing/2014/main" id="{0BCAD618-53E3-DB4B-89B3-88FABA715D1D}"/>
                    </a:ext>
                  </a:extLst>
                </p:cNvPr>
                <p:cNvGrpSpPr/>
                <p:nvPr/>
              </p:nvGrpSpPr>
              <p:grpSpPr>
                <a:xfrm>
                  <a:off x="1407234" y="3527801"/>
                  <a:ext cx="415925" cy="369712"/>
                  <a:chOff x="5680075" y="2198952"/>
                  <a:chExt cx="415925" cy="305736"/>
                </a:xfrm>
              </p:grpSpPr>
              <p:sp>
                <p:nvSpPr>
                  <p:cNvPr id="158" name="Rectangle 17">
                    <a:extLst>
                      <a:ext uri="{FF2B5EF4-FFF2-40B4-BE49-F238E27FC236}">
                        <a16:creationId xmlns:a16="http://schemas.microsoft.com/office/drawing/2014/main" id="{5CF6EB10-9D66-5940-A501-A2D31AEBD152}"/>
                      </a:ext>
                    </a:extLst>
                  </p:cNvPr>
                  <p:cNvSpPr/>
                  <p:nvPr/>
                </p:nvSpPr>
                <p:spPr>
                  <a:xfrm>
                    <a:off x="5680075" y="2198952"/>
                    <a:ext cx="415925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159" name="Rectangle 17">
                    <a:extLst>
                      <a:ext uri="{FF2B5EF4-FFF2-40B4-BE49-F238E27FC236}">
                        <a16:creationId xmlns:a16="http://schemas.microsoft.com/office/drawing/2014/main" id="{0DB23E81-8E55-1142-98A4-EC5FEBDF3B12}"/>
                      </a:ext>
                    </a:extLst>
                  </p:cNvPr>
                  <p:cNvSpPr/>
                  <p:nvPr/>
                </p:nvSpPr>
                <p:spPr>
                  <a:xfrm flipV="1">
                    <a:off x="5680075" y="2351820"/>
                    <a:ext cx="376433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</p:grpSp>
            <p:grpSp>
              <p:nvGrpSpPr>
                <p:cNvPr id="155" name="Group 154">
                  <a:extLst>
                    <a:ext uri="{FF2B5EF4-FFF2-40B4-BE49-F238E27FC236}">
                      <a16:creationId xmlns:a16="http://schemas.microsoft.com/office/drawing/2014/main" id="{009FB6CB-C0D1-CD4D-9314-D766A2A72160}"/>
                    </a:ext>
                  </a:extLst>
                </p:cNvPr>
                <p:cNvGrpSpPr/>
                <p:nvPr/>
              </p:nvGrpSpPr>
              <p:grpSpPr>
                <a:xfrm>
                  <a:off x="991309" y="3179317"/>
                  <a:ext cx="758998" cy="534403"/>
                  <a:chOff x="5680075" y="2198952"/>
                  <a:chExt cx="758998" cy="305736"/>
                </a:xfrm>
              </p:grpSpPr>
              <p:sp>
                <p:nvSpPr>
                  <p:cNvPr id="156" name="Rectangle 17">
                    <a:extLst>
                      <a:ext uri="{FF2B5EF4-FFF2-40B4-BE49-F238E27FC236}">
                        <a16:creationId xmlns:a16="http://schemas.microsoft.com/office/drawing/2014/main" id="{40228014-344E-E545-8CA1-B2BF50091701}"/>
                      </a:ext>
                    </a:extLst>
                  </p:cNvPr>
                  <p:cNvSpPr/>
                  <p:nvPr/>
                </p:nvSpPr>
                <p:spPr>
                  <a:xfrm>
                    <a:off x="5680075" y="2198952"/>
                    <a:ext cx="758998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157" name="Rectangle 17">
                    <a:extLst>
                      <a:ext uri="{FF2B5EF4-FFF2-40B4-BE49-F238E27FC236}">
                        <a16:creationId xmlns:a16="http://schemas.microsoft.com/office/drawing/2014/main" id="{1DA349AA-5E68-774D-8D99-2324D17EA022}"/>
                      </a:ext>
                    </a:extLst>
                  </p:cNvPr>
                  <p:cNvSpPr/>
                  <p:nvPr/>
                </p:nvSpPr>
                <p:spPr>
                  <a:xfrm flipV="1">
                    <a:off x="5680075" y="2351820"/>
                    <a:ext cx="415925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/>
                  </a:p>
                </p:txBody>
              </p:sp>
            </p:grpSp>
          </p:grpSp>
          <p:sp>
            <p:nvSpPr>
              <p:cNvPr id="153" name="Rectangle 17">
                <a:extLst>
                  <a:ext uri="{FF2B5EF4-FFF2-40B4-BE49-F238E27FC236}">
                    <a16:creationId xmlns:a16="http://schemas.microsoft.com/office/drawing/2014/main" id="{A5CEA4A0-08D9-7740-8145-95286D1EC1DE}"/>
                  </a:ext>
                </a:extLst>
              </p:cNvPr>
              <p:cNvSpPr/>
              <p:nvPr/>
            </p:nvSpPr>
            <p:spPr>
              <a:xfrm>
                <a:off x="2517636" y="5101023"/>
                <a:ext cx="311397" cy="62928"/>
              </a:xfrm>
              <a:custGeom>
                <a:avLst/>
                <a:gdLst>
                  <a:gd name="connsiteX0" fmla="*/ 0 w 455482"/>
                  <a:gd name="connsiteY0" fmla="*/ 0 h 183614"/>
                  <a:gd name="connsiteX1" fmla="*/ 455482 w 455482"/>
                  <a:gd name="connsiteY1" fmla="*/ 0 h 183614"/>
                  <a:gd name="connsiteX2" fmla="*/ 455482 w 455482"/>
                  <a:gd name="connsiteY2" fmla="*/ 183614 h 183614"/>
                  <a:gd name="connsiteX3" fmla="*/ 0 w 455482"/>
                  <a:gd name="connsiteY3" fmla="*/ 183614 h 183614"/>
                  <a:gd name="connsiteX4" fmla="*/ 0 w 455482"/>
                  <a:gd name="connsiteY4" fmla="*/ 0 h 183614"/>
                  <a:gd name="connsiteX0" fmla="*/ 455482 w 546922"/>
                  <a:gd name="connsiteY0" fmla="*/ 183614 h 275054"/>
                  <a:gd name="connsiteX1" fmla="*/ 0 w 546922"/>
                  <a:gd name="connsiteY1" fmla="*/ 183614 h 275054"/>
                  <a:gd name="connsiteX2" fmla="*/ 0 w 546922"/>
                  <a:gd name="connsiteY2" fmla="*/ 0 h 275054"/>
                  <a:gd name="connsiteX3" fmla="*/ 455482 w 546922"/>
                  <a:gd name="connsiteY3" fmla="*/ 0 h 275054"/>
                  <a:gd name="connsiteX4" fmla="*/ 546922 w 546922"/>
                  <a:gd name="connsiteY4" fmla="*/ 275054 h 275054"/>
                  <a:gd name="connsiteX0" fmla="*/ 0 w 546922"/>
                  <a:gd name="connsiteY0" fmla="*/ 183614 h 275054"/>
                  <a:gd name="connsiteX1" fmla="*/ 0 w 546922"/>
                  <a:gd name="connsiteY1" fmla="*/ 0 h 275054"/>
                  <a:gd name="connsiteX2" fmla="*/ 455482 w 546922"/>
                  <a:gd name="connsiteY2" fmla="*/ 0 h 275054"/>
                  <a:gd name="connsiteX3" fmla="*/ 546922 w 546922"/>
                  <a:gd name="connsiteY3" fmla="*/ 275054 h 275054"/>
                  <a:gd name="connsiteX0" fmla="*/ 0 w 455482"/>
                  <a:gd name="connsiteY0" fmla="*/ 183614 h 183614"/>
                  <a:gd name="connsiteX1" fmla="*/ 0 w 455482"/>
                  <a:gd name="connsiteY1" fmla="*/ 0 h 183614"/>
                  <a:gd name="connsiteX2" fmla="*/ 455482 w 455482"/>
                  <a:gd name="connsiteY2" fmla="*/ 0 h 183614"/>
                  <a:gd name="connsiteX0" fmla="*/ 0 w 455482"/>
                  <a:gd name="connsiteY0" fmla="*/ 0 h 0"/>
                  <a:gd name="connsiteX1" fmla="*/ 455482 w 45548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55482">
                    <a:moveTo>
                      <a:pt x="0" y="0"/>
                    </a:moveTo>
                    <a:lnTo>
                      <a:pt x="455482" y="0"/>
                    </a:lnTo>
                  </a:path>
                </a:pathLst>
              </a:custGeom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  <a:headEnd type="none"/>
                <a:tailEnd type="none" w="sm" len="sm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51FF195D-1D6E-E340-8071-5A0EF4CEBD38}"/>
                </a:ext>
              </a:extLst>
            </p:cNvPr>
            <p:cNvGrpSpPr/>
            <p:nvPr/>
          </p:nvGrpSpPr>
          <p:grpSpPr>
            <a:xfrm>
              <a:off x="8857944" y="3005612"/>
              <a:ext cx="445799" cy="394425"/>
              <a:chOff x="3242358" y="1197153"/>
              <a:chExt cx="5676321" cy="4705554"/>
            </a:xfrm>
          </p:grpSpPr>
          <p:cxnSp>
            <p:nvCxnSpPr>
              <p:cNvPr id="142" name="Elbow Connector 28">
                <a:extLst>
                  <a:ext uri="{FF2B5EF4-FFF2-40B4-BE49-F238E27FC236}">
                    <a16:creationId xmlns:a16="http://schemas.microsoft.com/office/drawing/2014/main" id="{35D6130F-6CE2-4148-9788-EFE35A8CD6B4}"/>
                  </a:ext>
                </a:extLst>
              </p:cNvPr>
              <p:cNvCxnSpPr>
                <a:cxnSpLocks/>
                <a:stCxn id="144" idx="0"/>
                <a:endCxn id="145" idx="3"/>
              </p:cNvCxnSpPr>
              <p:nvPr/>
            </p:nvCxnSpPr>
            <p:spPr>
              <a:xfrm>
                <a:off x="4614877" y="1701596"/>
                <a:ext cx="2931283" cy="0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Elbow Connector 28">
                <a:extLst>
                  <a:ext uri="{FF2B5EF4-FFF2-40B4-BE49-F238E27FC236}">
                    <a16:creationId xmlns:a16="http://schemas.microsoft.com/office/drawing/2014/main" id="{BC1EF93A-3DCA-D54C-8E5F-A2FD9C3F37D4}"/>
                  </a:ext>
                </a:extLst>
              </p:cNvPr>
              <p:cNvCxnSpPr>
                <a:cxnSpLocks/>
                <a:stCxn id="144" idx="2"/>
                <a:endCxn id="147" idx="4"/>
              </p:cNvCxnSpPr>
              <p:nvPr/>
            </p:nvCxnSpPr>
            <p:spPr>
              <a:xfrm>
                <a:off x="3511557" y="2206039"/>
                <a:ext cx="0" cy="263951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4" name="Hexagon 143">
                <a:extLst>
                  <a:ext uri="{FF2B5EF4-FFF2-40B4-BE49-F238E27FC236}">
                    <a16:creationId xmlns:a16="http://schemas.microsoft.com/office/drawing/2014/main" id="{EEB004B8-B3E6-6541-92A2-FB0D7EC9E614}"/>
                  </a:ext>
                </a:extLst>
              </p:cNvPr>
              <p:cNvSpPr/>
              <p:nvPr/>
            </p:nvSpPr>
            <p:spPr>
              <a:xfrm>
                <a:off x="3242358" y="1197153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sz="1050" b="1" dirty="0">
                    <a:solidFill>
                      <a:srgbClr val="FF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</a:t>
                </a:r>
              </a:p>
            </p:txBody>
          </p:sp>
          <p:sp>
            <p:nvSpPr>
              <p:cNvPr id="145" name="Hexagon 144">
                <a:extLst>
                  <a:ext uri="{FF2B5EF4-FFF2-40B4-BE49-F238E27FC236}">
                    <a16:creationId xmlns:a16="http://schemas.microsoft.com/office/drawing/2014/main" id="{1803E50E-DD64-C648-9193-3E9215BB95AB}"/>
                  </a:ext>
                </a:extLst>
              </p:cNvPr>
              <p:cNvSpPr/>
              <p:nvPr/>
            </p:nvSpPr>
            <p:spPr>
              <a:xfrm>
                <a:off x="7546160" y="1197153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r"/>
                <a:r>
                  <a:rPr lang="en-US" sz="1050" b="1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G</a:t>
                </a:r>
              </a:p>
            </p:txBody>
          </p:sp>
          <p:cxnSp>
            <p:nvCxnSpPr>
              <p:cNvPr id="146" name="Elbow Connector 28">
                <a:extLst>
                  <a:ext uri="{FF2B5EF4-FFF2-40B4-BE49-F238E27FC236}">
                    <a16:creationId xmlns:a16="http://schemas.microsoft.com/office/drawing/2014/main" id="{2C072E20-F8FA-4A4B-AE04-103924D09203}"/>
                  </a:ext>
                </a:extLst>
              </p:cNvPr>
              <p:cNvCxnSpPr>
                <a:cxnSpLocks/>
                <a:stCxn id="147" idx="0"/>
                <a:endCxn id="148" idx="3"/>
              </p:cNvCxnSpPr>
              <p:nvPr/>
            </p:nvCxnSpPr>
            <p:spPr>
              <a:xfrm>
                <a:off x="4614877" y="5349995"/>
                <a:ext cx="2931283" cy="48269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7" name="Hexagon 146">
                <a:extLst>
                  <a:ext uri="{FF2B5EF4-FFF2-40B4-BE49-F238E27FC236}">
                    <a16:creationId xmlns:a16="http://schemas.microsoft.com/office/drawing/2014/main" id="{90CC42E4-9F89-5C42-994B-6474EDD9CF4B}"/>
                  </a:ext>
                </a:extLst>
              </p:cNvPr>
              <p:cNvSpPr/>
              <p:nvPr/>
            </p:nvSpPr>
            <p:spPr>
              <a:xfrm>
                <a:off x="3242358" y="4845552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sz="1050" b="1" dirty="0">
                    <a:solidFill>
                      <a:srgbClr val="00B0F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</a:p>
            </p:txBody>
          </p:sp>
          <p:sp>
            <p:nvSpPr>
              <p:cNvPr id="148" name="Hexagon 147">
                <a:extLst>
                  <a:ext uri="{FF2B5EF4-FFF2-40B4-BE49-F238E27FC236}">
                    <a16:creationId xmlns:a16="http://schemas.microsoft.com/office/drawing/2014/main" id="{2057A522-A015-7049-9B6F-6C8B443A3874}"/>
                  </a:ext>
                </a:extLst>
              </p:cNvPr>
              <p:cNvSpPr/>
              <p:nvPr/>
            </p:nvSpPr>
            <p:spPr>
              <a:xfrm>
                <a:off x="7546160" y="4893821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r"/>
                <a:r>
                  <a:rPr lang="en-US" sz="1050" b="1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</a:t>
                </a:r>
              </a:p>
            </p:txBody>
          </p:sp>
          <p:cxnSp>
            <p:nvCxnSpPr>
              <p:cNvPr id="149" name="Elbow Connector 28">
                <a:extLst>
                  <a:ext uri="{FF2B5EF4-FFF2-40B4-BE49-F238E27FC236}">
                    <a16:creationId xmlns:a16="http://schemas.microsoft.com/office/drawing/2014/main" id="{AE7B10C3-0E67-ED48-8C98-F8F1497D2075}"/>
                  </a:ext>
                </a:extLst>
              </p:cNvPr>
              <p:cNvCxnSpPr>
                <a:cxnSpLocks/>
                <a:stCxn id="145" idx="1"/>
                <a:endCxn id="148" idx="5"/>
              </p:cNvCxnSpPr>
              <p:nvPr/>
            </p:nvCxnSpPr>
            <p:spPr>
              <a:xfrm>
                <a:off x="8649492" y="2206039"/>
                <a:ext cx="0" cy="268778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Elbow Connector 28">
                <a:extLst>
                  <a:ext uri="{FF2B5EF4-FFF2-40B4-BE49-F238E27FC236}">
                    <a16:creationId xmlns:a16="http://schemas.microsoft.com/office/drawing/2014/main" id="{2F490980-786B-D24D-966B-D33DB23C5A7A}"/>
                  </a:ext>
                </a:extLst>
              </p:cNvPr>
              <p:cNvCxnSpPr>
                <a:cxnSpLocks/>
                <a:stCxn id="147" idx="5"/>
                <a:endCxn id="145" idx="2"/>
              </p:cNvCxnSpPr>
              <p:nvPr/>
            </p:nvCxnSpPr>
            <p:spPr>
              <a:xfrm flipV="1">
                <a:off x="4345691" y="2206039"/>
                <a:ext cx="3469669" cy="263951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Elbow Connector 28">
                <a:extLst>
                  <a:ext uri="{FF2B5EF4-FFF2-40B4-BE49-F238E27FC236}">
                    <a16:creationId xmlns:a16="http://schemas.microsoft.com/office/drawing/2014/main" id="{E6796041-A00B-3D4F-AAB9-DCF2FF58ADBE}"/>
                  </a:ext>
                </a:extLst>
              </p:cNvPr>
              <p:cNvCxnSpPr>
                <a:cxnSpLocks/>
                <a:stCxn id="144" idx="1"/>
                <a:endCxn id="148" idx="4"/>
              </p:cNvCxnSpPr>
              <p:nvPr/>
            </p:nvCxnSpPr>
            <p:spPr>
              <a:xfrm>
                <a:off x="4345691" y="2206039"/>
                <a:ext cx="3469669" cy="268778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84048033-DF38-654A-A573-F8DFA383BC1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519205" y="3020800"/>
              <a:ext cx="332908" cy="332908"/>
              <a:chOff x="9577866" y="3020801"/>
              <a:chExt cx="332908" cy="332908"/>
            </a:xfrm>
          </p:grpSpPr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385248A0-3F8D-3C4E-9D5F-F743F0E09DCD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9577866" y="3020801"/>
                <a:ext cx="332908" cy="33290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none" lIns="0" tIns="0" rIns="0" bIns="0" rtlCol="0" anchor="ctr">
                <a:noAutofit/>
              </a:bodyPr>
              <a:lstStyle/>
              <a:p>
                <a:pPr algn="ctr"/>
                <a:endPara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EE7517EE-4B50-C944-980E-D60444200541}"/>
                  </a:ext>
                </a:extLst>
              </p:cNvPr>
              <p:cNvSpPr/>
              <p:nvPr/>
            </p:nvSpPr>
            <p:spPr>
              <a:xfrm>
                <a:off x="9734551" y="3063770"/>
                <a:ext cx="133350" cy="142980"/>
              </a:xfrm>
              <a:custGeom>
                <a:avLst/>
                <a:gdLst>
                  <a:gd name="connsiteX0" fmla="*/ 0 w 155575"/>
                  <a:gd name="connsiteY0" fmla="*/ 0 h 190500"/>
                  <a:gd name="connsiteX1" fmla="*/ 0 w 155575"/>
                  <a:gd name="connsiteY1" fmla="*/ 190500 h 190500"/>
                  <a:gd name="connsiteX2" fmla="*/ 155575 w 155575"/>
                  <a:gd name="connsiteY2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55575" h="190500">
                    <a:moveTo>
                      <a:pt x="0" y="0"/>
                    </a:moveTo>
                    <a:lnTo>
                      <a:pt x="0" y="190500"/>
                    </a:lnTo>
                    <a:lnTo>
                      <a:pt x="155575" y="190500"/>
                    </a:lnTo>
                  </a:path>
                </a:pathLst>
              </a:custGeom>
              <a:noFill/>
              <a:ln w="31750" cap="rnd">
                <a:solidFill>
                  <a:srgbClr val="C00000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60" name="TextBox 159">
            <a:extLst>
              <a:ext uri="{FF2B5EF4-FFF2-40B4-BE49-F238E27FC236}">
                <a16:creationId xmlns:a16="http://schemas.microsoft.com/office/drawing/2014/main" id="{F2EAE8C7-56F0-454E-AD93-C595119D7054}"/>
              </a:ext>
            </a:extLst>
          </p:cNvPr>
          <p:cNvSpPr txBox="1"/>
          <p:nvPr/>
        </p:nvSpPr>
        <p:spPr>
          <a:xfrm>
            <a:off x="8602985" y="2608386"/>
            <a:ext cx="269853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Probability of the 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sampled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parameters</a:t>
            </a: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3B1EED5C-C7CD-E149-8E29-BC19E356966C}"/>
              </a:ext>
            </a:extLst>
          </p:cNvPr>
          <p:cNvCxnSpPr>
            <a:cxnSpLocks/>
          </p:cNvCxnSpPr>
          <p:nvPr/>
        </p:nvCxnSpPr>
        <p:spPr>
          <a:xfrm>
            <a:off x="4589721" y="3782331"/>
            <a:ext cx="657928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B898CB83-F05A-AB43-A640-18BC76FC4FFE}"/>
              </a:ext>
            </a:extLst>
          </p:cNvPr>
          <p:cNvSpPr txBox="1"/>
          <p:nvPr/>
        </p:nvSpPr>
        <p:spPr>
          <a:xfrm>
            <a:off x="7516011" y="3865420"/>
            <a:ext cx="161951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P (</a:t>
            </a:r>
            <a:r>
              <a:rPr lang="pt-BR" sz="28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pt-BR" sz="28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pt-BR" sz="28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pt-BR" sz="2800" dirty="0"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535D76E2-CB1A-3A48-94EA-D93A47AB5017}"/>
              </a:ext>
            </a:extLst>
          </p:cNvPr>
          <p:cNvSpPr txBox="1"/>
          <p:nvPr/>
        </p:nvSpPr>
        <p:spPr>
          <a:xfrm>
            <a:off x="6972967" y="4397430"/>
            <a:ext cx="269853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Probability of the </a:t>
            </a:r>
            <a:r>
              <a:rPr lang="en-US" sz="1200" b="1" dirty="0">
                <a:latin typeface="Calibri" panose="020F0502020204030204" pitchFamily="34" charset="0"/>
                <a:cs typeface="Calibri" panose="020F0502020204030204" pitchFamily="34" charset="0"/>
              </a:rPr>
              <a:t>sequences</a:t>
            </a:r>
          </a:p>
        </p:txBody>
      </p: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37C78F37-3923-694F-9611-9EC3307BDE86}"/>
              </a:ext>
            </a:extLst>
          </p:cNvPr>
          <p:cNvGrpSpPr/>
          <p:nvPr/>
        </p:nvGrpSpPr>
        <p:grpSpPr>
          <a:xfrm>
            <a:off x="3332019" y="5625619"/>
            <a:ext cx="2025628" cy="584775"/>
            <a:chOff x="3625192" y="5872052"/>
            <a:chExt cx="2025628" cy="584775"/>
          </a:xfrm>
        </p:grpSpPr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3B0EF864-1CFE-174B-8257-3564BD25F4CE}"/>
                </a:ext>
              </a:extLst>
            </p:cNvPr>
            <p:cNvSpPr txBox="1"/>
            <p:nvPr/>
          </p:nvSpPr>
          <p:spPr>
            <a:xfrm>
              <a:off x="3971077" y="5872052"/>
              <a:ext cx="1679743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= Sampled tree</a:t>
              </a:r>
            </a:p>
          </p:txBody>
        </p: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3E7B4157-63FD-6E4C-B55E-ED493D393464}"/>
                </a:ext>
              </a:extLst>
            </p:cNvPr>
            <p:cNvGrpSpPr/>
            <p:nvPr/>
          </p:nvGrpSpPr>
          <p:grpSpPr>
            <a:xfrm>
              <a:off x="3625192" y="6006354"/>
              <a:ext cx="342714" cy="333768"/>
              <a:chOff x="2517636" y="4229416"/>
              <a:chExt cx="3674708" cy="1346297"/>
            </a:xfrm>
          </p:grpSpPr>
          <p:grpSp>
            <p:nvGrpSpPr>
              <p:cNvPr id="192" name="Group 191">
                <a:extLst>
                  <a:ext uri="{FF2B5EF4-FFF2-40B4-BE49-F238E27FC236}">
                    <a16:creationId xmlns:a16="http://schemas.microsoft.com/office/drawing/2014/main" id="{07D61472-CE4F-7E42-A797-734A1E75CCBC}"/>
                  </a:ext>
                </a:extLst>
              </p:cNvPr>
              <p:cNvGrpSpPr/>
              <p:nvPr/>
            </p:nvGrpSpPr>
            <p:grpSpPr>
              <a:xfrm flipV="1">
                <a:off x="2829033" y="4229416"/>
                <a:ext cx="3363311" cy="1346297"/>
                <a:chOff x="991309" y="3179317"/>
                <a:chExt cx="831850" cy="718196"/>
              </a:xfrm>
            </p:grpSpPr>
            <p:grpSp>
              <p:nvGrpSpPr>
                <p:cNvPr id="194" name="Group 193">
                  <a:extLst>
                    <a:ext uri="{FF2B5EF4-FFF2-40B4-BE49-F238E27FC236}">
                      <a16:creationId xmlns:a16="http://schemas.microsoft.com/office/drawing/2014/main" id="{9D645080-B9BB-514F-8DD0-E24EC0E43522}"/>
                    </a:ext>
                  </a:extLst>
                </p:cNvPr>
                <p:cNvGrpSpPr/>
                <p:nvPr/>
              </p:nvGrpSpPr>
              <p:grpSpPr>
                <a:xfrm>
                  <a:off x="1407234" y="3527801"/>
                  <a:ext cx="415925" cy="369712"/>
                  <a:chOff x="5680075" y="2198952"/>
                  <a:chExt cx="415925" cy="305736"/>
                </a:xfrm>
              </p:grpSpPr>
              <p:sp>
                <p:nvSpPr>
                  <p:cNvPr id="198" name="Rectangle 17">
                    <a:extLst>
                      <a:ext uri="{FF2B5EF4-FFF2-40B4-BE49-F238E27FC236}">
                        <a16:creationId xmlns:a16="http://schemas.microsoft.com/office/drawing/2014/main" id="{E61D7AED-A4CA-F241-8BBC-D53F2CA6B3FD}"/>
                      </a:ext>
                    </a:extLst>
                  </p:cNvPr>
                  <p:cNvSpPr/>
                  <p:nvPr/>
                </p:nvSpPr>
                <p:spPr>
                  <a:xfrm>
                    <a:off x="5680075" y="2198952"/>
                    <a:ext cx="415925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199" name="Rectangle 17">
                    <a:extLst>
                      <a:ext uri="{FF2B5EF4-FFF2-40B4-BE49-F238E27FC236}">
                        <a16:creationId xmlns:a16="http://schemas.microsoft.com/office/drawing/2014/main" id="{00067B99-CC81-734A-9E1D-65F1DE1FED9B}"/>
                      </a:ext>
                    </a:extLst>
                  </p:cNvPr>
                  <p:cNvSpPr/>
                  <p:nvPr/>
                </p:nvSpPr>
                <p:spPr>
                  <a:xfrm flipV="1">
                    <a:off x="5680075" y="2351820"/>
                    <a:ext cx="376433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</p:grpSp>
            <p:grpSp>
              <p:nvGrpSpPr>
                <p:cNvPr id="195" name="Group 194">
                  <a:extLst>
                    <a:ext uri="{FF2B5EF4-FFF2-40B4-BE49-F238E27FC236}">
                      <a16:creationId xmlns:a16="http://schemas.microsoft.com/office/drawing/2014/main" id="{9978C32F-E25E-AE4A-8BE6-9814F2D2911F}"/>
                    </a:ext>
                  </a:extLst>
                </p:cNvPr>
                <p:cNvGrpSpPr/>
                <p:nvPr/>
              </p:nvGrpSpPr>
              <p:grpSpPr>
                <a:xfrm>
                  <a:off x="991309" y="3179317"/>
                  <a:ext cx="758998" cy="534403"/>
                  <a:chOff x="5680075" y="2198952"/>
                  <a:chExt cx="758998" cy="305736"/>
                </a:xfrm>
              </p:grpSpPr>
              <p:sp>
                <p:nvSpPr>
                  <p:cNvPr id="196" name="Rectangle 17">
                    <a:extLst>
                      <a:ext uri="{FF2B5EF4-FFF2-40B4-BE49-F238E27FC236}">
                        <a16:creationId xmlns:a16="http://schemas.microsoft.com/office/drawing/2014/main" id="{02A9207C-EB0C-0D4B-BDFD-48F48457FC78}"/>
                      </a:ext>
                    </a:extLst>
                  </p:cNvPr>
                  <p:cNvSpPr/>
                  <p:nvPr/>
                </p:nvSpPr>
                <p:spPr>
                  <a:xfrm>
                    <a:off x="5680075" y="2198952"/>
                    <a:ext cx="758998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/>
                  </a:p>
                </p:txBody>
              </p:sp>
              <p:sp>
                <p:nvSpPr>
                  <p:cNvPr id="197" name="Rectangle 17">
                    <a:extLst>
                      <a:ext uri="{FF2B5EF4-FFF2-40B4-BE49-F238E27FC236}">
                        <a16:creationId xmlns:a16="http://schemas.microsoft.com/office/drawing/2014/main" id="{D4871F4B-38A7-0E46-8AE8-12C202FCD550}"/>
                      </a:ext>
                    </a:extLst>
                  </p:cNvPr>
                  <p:cNvSpPr/>
                  <p:nvPr/>
                </p:nvSpPr>
                <p:spPr>
                  <a:xfrm flipV="1">
                    <a:off x="5680075" y="2351820"/>
                    <a:ext cx="415925" cy="152868"/>
                  </a:xfrm>
                  <a:custGeom>
                    <a:avLst/>
                    <a:gdLst>
                      <a:gd name="connsiteX0" fmla="*/ 0 w 455482"/>
                      <a:gd name="connsiteY0" fmla="*/ 0 h 183614"/>
                      <a:gd name="connsiteX1" fmla="*/ 455482 w 455482"/>
                      <a:gd name="connsiteY1" fmla="*/ 0 h 183614"/>
                      <a:gd name="connsiteX2" fmla="*/ 455482 w 455482"/>
                      <a:gd name="connsiteY2" fmla="*/ 183614 h 183614"/>
                      <a:gd name="connsiteX3" fmla="*/ 0 w 455482"/>
                      <a:gd name="connsiteY3" fmla="*/ 183614 h 183614"/>
                      <a:gd name="connsiteX4" fmla="*/ 0 w 455482"/>
                      <a:gd name="connsiteY4" fmla="*/ 0 h 183614"/>
                      <a:gd name="connsiteX0" fmla="*/ 455482 w 546922"/>
                      <a:gd name="connsiteY0" fmla="*/ 183614 h 275054"/>
                      <a:gd name="connsiteX1" fmla="*/ 0 w 546922"/>
                      <a:gd name="connsiteY1" fmla="*/ 183614 h 275054"/>
                      <a:gd name="connsiteX2" fmla="*/ 0 w 546922"/>
                      <a:gd name="connsiteY2" fmla="*/ 0 h 275054"/>
                      <a:gd name="connsiteX3" fmla="*/ 455482 w 546922"/>
                      <a:gd name="connsiteY3" fmla="*/ 0 h 275054"/>
                      <a:gd name="connsiteX4" fmla="*/ 546922 w 546922"/>
                      <a:gd name="connsiteY4" fmla="*/ 275054 h 275054"/>
                      <a:gd name="connsiteX0" fmla="*/ 0 w 546922"/>
                      <a:gd name="connsiteY0" fmla="*/ 183614 h 275054"/>
                      <a:gd name="connsiteX1" fmla="*/ 0 w 546922"/>
                      <a:gd name="connsiteY1" fmla="*/ 0 h 275054"/>
                      <a:gd name="connsiteX2" fmla="*/ 455482 w 546922"/>
                      <a:gd name="connsiteY2" fmla="*/ 0 h 275054"/>
                      <a:gd name="connsiteX3" fmla="*/ 546922 w 546922"/>
                      <a:gd name="connsiteY3" fmla="*/ 275054 h 275054"/>
                      <a:gd name="connsiteX0" fmla="*/ 0 w 455482"/>
                      <a:gd name="connsiteY0" fmla="*/ 183614 h 183614"/>
                      <a:gd name="connsiteX1" fmla="*/ 0 w 455482"/>
                      <a:gd name="connsiteY1" fmla="*/ 0 h 183614"/>
                      <a:gd name="connsiteX2" fmla="*/ 455482 w 455482"/>
                      <a:gd name="connsiteY2" fmla="*/ 0 h 183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55482" h="183614">
                        <a:moveTo>
                          <a:pt x="0" y="183614"/>
                        </a:moveTo>
                        <a:lnTo>
                          <a:pt x="0" y="0"/>
                        </a:lnTo>
                        <a:lnTo>
                          <a:pt x="455482" y="0"/>
                        </a:lnTo>
                      </a:path>
                    </a:pathLst>
                  </a:custGeom>
                  <a:ln w="19050" cmpd="sng">
                    <a:solidFill>
                      <a:schemeClr val="tx1">
                        <a:lumMod val="50000"/>
                        <a:lumOff val="50000"/>
                      </a:schemeClr>
                    </a:solidFill>
                    <a:headEnd type="none"/>
                    <a:tailEnd type="none" w="sm" len="sm"/>
                  </a:ln>
                  <a:effectLst/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t-BR" dirty="0"/>
                  </a:p>
                </p:txBody>
              </p:sp>
            </p:grpSp>
          </p:grpSp>
          <p:sp>
            <p:nvSpPr>
              <p:cNvPr id="193" name="Rectangle 17">
                <a:extLst>
                  <a:ext uri="{FF2B5EF4-FFF2-40B4-BE49-F238E27FC236}">
                    <a16:creationId xmlns:a16="http://schemas.microsoft.com/office/drawing/2014/main" id="{65A5F95A-CB78-0D40-A172-F55FA0F39DDB}"/>
                  </a:ext>
                </a:extLst>
              </p:cNvPr>
              <p:cNvSpPr/>
              <p:nvPr/>
            </p:nvSpPr>
            <p:spPr>
              <a:xfrm>
                <a:off x="2517636" y="5101023"/>
                <a:ext cx="311397" cy="62928"/>
              </a:xfrm>
              <a:custGeom>
                <a:avLst/>
                <a:gdLst>
                  <a:gd name="connsiteX0" fmla="*/ 0 w 455482"/>
                  <a:gd name="connsiteY0" fmla="*/ 0 h 183614"/>
                  <a:gd name="connsiteX1" fmla="*/ 455482 w 455482"/>
                  <a:gd name="connsiteY1" fmla="*/ 0 h 183614"/>
                  <a:gd name="connsiteX2" fmla="*/ 455482 w 455482"/>
                  <a:gd name="connsiteY2" fmla="*/ 183614 h 183614"/>
                  <a:gd name="connsiteX3" fmla="*/ 0 w 455482"/>
                  <a:gd name="connsiteY3" fmla="*/ 183614 h 183614"/>
                  <a:gd name="connsiteX4" fmla="*/ 0 w 455482"/>
                  <a:gd name="connsiteY4" fmla="*/ 0 h 183614"/>
                  <a:gd name="connsiteX0" fmla="*/ 455482 w 546922"/>
                  <a:gd name="connsiteY0" fmla="*/ 183614 h 275054"/>
                  <a:gd name="connsiteX1" fmla="*/ 0 w 546922"/>
                  <a:gd name="connsiteY1" fmla="*/ 183614 h 275054"/>
                  <a:gd name="connsiteX2" fmla="*/ 0 w 546922"/>
                  <a:gd name="connsiteY2" fmla="*/ 0 h 275054"/>
                  <a:gd name="connsiteX3" fmla="*/ 455482 w 546922"/>
                  <a:gd name="connsiteY3" fmla="*/ 0 h 275054"/>
                  <a:gd name="connsiteX4" fmla="*/ 546922 w 546922"/>
                  <a:gd name="connsiteY4" fmla="*/ 275054 h 275054"/>
                  <a:gd name="connsiteX0" fmla="*/ 0 w 546922"/>
                  <a:gd name="connsiteY0" fmla="*/ 183614 h 275054"/>
                  <a:gd name="connsiteX1" fmla="*/ 0 w 546922"/>
                  <a:gd name="connsiteY1" fmla="*/ 0 h 275054"/>
                  <a:gd name="connsiteX2" fmla="*/ 455482 w 546922"/>
                  <a:gd name="connsiteY2" fmla="*/ 0 h 275054"/>
                  <a:gd name="connsiteX3" fmla="*/ 546922 w 546922"/>
                  <a:gd name="connsiteY3" fmla="*/ 275054 h 275054"/>
                  <a:gd name="connsiteX0" fmla="*/ 0 w 455482"/>
                  <a:gd name="connsiteY0" fmla="*/ 183614 h 183614"/>
                  <a:gd name="connsiteX1" fmla="*/ 0 w 455482"/>
                  <a:gd name="connsiteY1" fmla="*/ 0 h 183614"/>
                  <a:gd name="connsiteX2" fmla="*/ 455482 w 455482"/>
                  <a:gd name="connsiteY2" fmla="*/ 0 h 183614"/>
                  <a:gd name="connsiteX0" fmla="*/ 0 w 455482"/>
                  <a:gd name="connsiteY0" fmla="*/ 0 h 0"/>
                  <a:gd name="connsiteX1" fmla="*/ 455482 w 45548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55482">
                    <a:moveTo>
                      <a:pt x="0" y="0"/>
                    </a:moveTo>
                    <a:lnTo>
                      <a:pt x="455482" y="0"/>
                    </a:lnTo>
                  </a:path>
                </a:pathLst>
              </a:custGeom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  <a:headEnd type="none"/>
                <a:tailEnd type="none" w="sm" len="sm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sp>
        <p:nvSpPr>
          <p:cNvPr id="200" name="Left Brace 199">
            <a:extLst>
              <a:ext uri="{FF2B5EF4-FFF2-40B4-BE49-F238E27FC236}">
                <a16:creationId xmlns:a16="http://schemas.microsoft.com/office/drawing/2014/main" id="{F42B9110-6837-7440-B3A4-E3FA7E5C15F0}"/>
              </a:ext>
            </a:extLst>
          </p:cNvPr>
          <p:cNvSpPr/>
          <p:nvPr/>
        </p:nvSpPr>
        <p:spPr>
          <a:xfrm rot="16200000" flipV="1">
            <a:off x="2297905" y="2171265"/>
            <a:ext cx="244435" cy="3140194"/>
          </a:xfrm>
          <a:prstGeom prst="leftBrace">
            <a:avLst>
              <a:gd name="adj1" fmla="val 8333"/>
              <a:gd name="adj2" fmla="val 48778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486C8998-4F6C-5446-85C6-1D6BDEA03609}"/>
              </a:ext>
            </a:extLst>
          </p:cNvPr>
          <p:cNvSpPr txBox="1"/>
          <p:nvPr/>
        </p:nvSpPr>
        <p:spPr>
          <a:xfrm flipH="1">
            <a:off x="993912" y="3978005"/>
            <a:ext cx="2899406" cy="260713"/>
          </a:xfrm>
          <a:prstGeom prst="rect">
            <a:avLst/>
          </a:prstGeom>
          <a:noFill/>
        </p:spPr>
        <p:txBody>
          <a:bodyPr wrap="square" lIns="36000" tIns="46800" rIns="36000" bIns="46800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pt-BR" sz="1200" dirty="0">
                <a:solidFill>
                  <a:srgbClr val="69AFC3"/>
                </a:solidFill>
                <a:latin typeface="Arial"/>
                <a:cs typeface="Arial"/>
              </a:rPr>
              <a:t>The </a:t>
            </a:r>
            <a:r>
              <a:rPr lang="pt-BR" sz="1200" b="1" dirty="0">
                <a:solidFill>
                  <a:srgbClr val="69AFC3"/>
                </a:solidFill>
                <a:latin typeface="Arial"/>
                <a:cs typeface="Arial"/>
              </a:rPr>
              <a:t>POSTERIOR PROBABILITY</a:t>
            </a:r>
          </a:p>
        </p:txBody>
      </p: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495B776B-81C6-324F-9ADF-2E1FA3931038}"/>
              </a:ext>
            </a:extLst>
          </p:cNvPr>
          <p:cNvGrpSpPr/>
          <p:nvPr/>
        </p:nvGrpSpPr>
        <p:grpSpPr>
          <a:xfrm>
            <a:off x="5947246" y="5625619"/>
            <a:ext cx="2480754" cy="584775"/>
            <a:chOff x="6135718" y="5872052"/>
            <a:chExt cx="2480754" cy="584775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D108549A-FFAF-C844-9008-F97B6C88BCE2}"/>
                </a:ext>
              </a:extLst>
            </p:cNvPr>
            <p:cNvGrpSpPr/>
            <p:nvPr/>
          </p:nvGrpSpPr>
          <p:grpSpPr>
            <a:xfrm>
              <a:off x="6135718" y="5974174"/>
              <a:ext cx="445799" cy="394425"/>
              <a:chOff x="3242358" y="1197153"/>
              <a:chExt cx="5676321" cy="4705554"/>
            </a:xfrm>
          </p:grpSpPr>
          <p:cxnSp>
            <p:nvCxnSpPr>
              <p:cNvPr id="182" name="Elbow Connector 28">
                <a:extLst>
                  <a:ext uri="{FF2B5EF4-FFF2-40B4-BE49-F238E27FC236}">
                    <a16:creationId xmlns:a16="http://schemas.microsoft.com/office/drawing/2014/main" id="{D71966BF-56C9-8B48-A8FD-5A3B1B9F7F37}"/>
                  </a:ext>
                </a:extLst>
              </p:cNvPr>
              <p:cNvCxnSpPr>
                <a:cxnSpLocks/>
                <a:stCxn id="184" idx="0"/>
                <a:endCxn id="185" idx="3"/>
              </p:cNvCxnSpPr>
              <p:nvPr/>
            </p:nvCxnSpPr>
            <p:spPr>
              <a:xfrm>
                <a:off x="4614877" y="1701596"/>
                <a:ext cx="2931283" cy="0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Elbow Connector 28">
                <a:extLst>
                  <a:ext uri="{FF2B5EF4-FFF2-40B4-BE49-F238E27FC236}">
                    <a16:creationId xmlns:a16="http://schemas.microsoft.com/office/drawing/2014/main" id="{1A8B1072-0767-9A44-A2BE-673BEA16B3B9}"/>
                  </a:ext>
                </a:extLst>
              </p:cNvPr>
              <p:cNvCxnSpPr>
                <a:cxnSpLocks/>
                <a:stCxn id="184" idx="2"/>
                <a:endCxn id="187" idx="4"/>
              </p:cNvCxnSpPr>
              <p:nvPr/>
            </p:nvCxnSpPr>
            <p:spPr>
              <a:xfrm>
                <a:off x="3511557" y="2206039"/>
                <a:ext cx="0" cy="263951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4" name="Hexagon 183">
                <a:extLst>
                  <a:ext uri="{FF2B5EF4-FFF2-40B4-BE49-F238E27FC236}">
                    <a16:creationId xmlns:a16="http://schemas.microsoft.com/office/drawing/2014/main" id="{7EF50028-4EFA-214D-850D-DE73998B54D7}"/>
                  </a:ext>
                </a:extLst>
              </p:cNvPr>
              <p:cNvSpPr/>
              <p:nvPr/>
            </p:nvSpPr>
            <p:spPr>
              <a:xfrm>
                <a:off x="3242358" y="1197153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sz="1050" b="1" dirty="0">
                    <a:solidFill>
                      <a:srgbClr val="FF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</a:t>
                </a:r>
              </a:p>
            </p:txBody>
          </p:sp>
          <p:sp>
            <p:nvSpPr>
              <p:cNvPr id="185" name="Hexagon 184">
                <a:extLst>
                  <a:ext uri="{FF2B5EF4-FFF2-40B4-BE49-F238E27FC236}">
                    <a16:creationId xmlns:a16="http://schemas.microsoft.com/office/drawing/2014/main" id="{835975AE-7F56-6548-92F6-B26328CF01A0}"/>
                  </a:ext>
                </a:extLst>
              </p:cNvPr>
              <p:cNvSpPr/>
              <p:nvPr/>
            </p:nvSpPr>
            <p:spPr>
              <a:xfrm>
                <a:off x="7546160" y="1197153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r"/>
                <a:r>
                  <a:rPr lang="en-US" sz="1050" b="1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G</a:t>
                </a:r>
              </a:p>
            </p:txBody>
          </p:sp>
          <p:cxnSp>
            <p:nvCxnSpPr>
              <p:cNvPr id="186" name="Elbow Connector 28">
                <a:extLst>
                  <a:ext uri="{FF2B5EF4-FFF2-40B4-BE49-F238E27FC236}">
                    <a16:creationId xmlns:a16="http://schemas.microsoft.com/office/drawing/2014/main" id="{4FDE7BF9-FBAF-314E-876D-6C81F05CF48E}"/>
                  </a:ext>
                </a:extLst>
              </p:cNvPr>
              <p:cNvCxnSpPr>
                <a:cxnSpLocks/>
                <a:stCxn id="187" idx="0"/>
                <a:endCxn id="188" idx="3"/>
              </p:cNvCxnSpPr>
              <p:nvPr/>
            </p:nvCxnSpPr>
            <p:spPr>
              <a:xfrm>
                <a:off x="4614877" y="5349995"/>
                <a:ext cx="2931283" cy="48269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7" name="Hexagon 186">
                <a:extLst>
                  <a:ext uri="{FF2B5EF4-FFF2-40B4-BE49-F238E27FC236}">
                    <a16:creationId xmlns:a16="http://schemas.microsoft.com/office/drawing/2014/main" id="{10385E9F-B829-BE42-9211-977476CBDF83}"/>
                  </a:ext>
                </a:extLst>
              </p:cNvPr>
              <p:cNvSpPr/>
              <p:nvPr/>
            </p:nvSpPr>
            <p:spPr>
              <a:xfrm>
                <a:off x="3242358" y="4845552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en-US" sz="1050" b="1" dirty="0">
                    <a:solidFill>
                      <a:srgbClr val="00B0F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</a:t>
                </a:r>
              </a:p>
            </p:txBody>
          </p:sp>
          <p:sp>
            <p:nvSpPr>
              <p:cNvPr id="188" name="Hexagon 187">
                <a:extLst>
                  <a:ext uri="{FF2B5EF4-FFF2-40B4-BE49-F238E27FC236}">
                    <a16:creationId xmlns:a16="http://schemas.microsoft.com/office/drawing/2014/main" id="{949010D0-AC7A-A04B-8191-C618C5696635}"/>
                  </a:ext>
                </a:extLst>
              </p:cNvPr>
              <p:cNvSpPr/>
              <p:nvPr/>
            </p:nvSpPr>
            <p:spPr>
              <a:xfrm>
                <a:off x="7546160" y="4893821"/>
                <a:ext cx="1372519" cy="1008886"/>
              </a:xfrm>
              <a:prstGeom prst="hexagon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r"/>
                <a:r>
                  <a:rPr lang="en-US" sz="1050" b="1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</a:t>
                </a:r>
              </a:p>
            </p:txBody>
          </p:sp>
          <p:cxnSp>
            <p:nvCxnSpPr>
              <p:cNvPr id="189" name="Elbow Connector 28">
                <a:extLst>
                  <a:ext uri="{FF2B5EF4-FFF2-40B4-BE49-F238E27FC236}">
                    <a16:creationId xmlns:a16="http://schemas.microsoft.com/office/drawing/2014/main" id="{D498952C-9594-9747-88E4-9DBF4E295DBF}"/>
                  </a:ext>
                </a:extLst>
              </p:cNvPr>
              <p:cNvCxnSpPr>
                <a:cxnSpLocks/>
                <a:stCxn id="185" idx="1"/>
                <a:endCxn id="188" idx="5"/>
              </p:cNvCxnSpPr>
              <p:nvPr/>
            </p:nvCxnSpPr>
            <p:spPr>
              <a:xfrm>
                <a:off x="8649492" y="2206039"/>
                <a:ext cx="0" cy="268778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Elbow Connector 28">
                <a:extLst>
                  <a:ext uri="{FF2B5EF4-FFF2-40B4-BE49-F238E27FC236}">
                    <a16:creationId xmlns:a16="http://schemas.microsoft.com/office/drawing/2014/main" id="{E5BA90C3-5944-D64C-BF40-B74992CEC306}"/>
                  </a:ext>
                </a:extLst>
              </p:cNvPr>
              <p:cNvCxnSpPr>
                <a:cxnSpLocks/>
                <a:stCxn id="187" idx="5"/>
                <a:endCxn id="185" idx="2"/>
              </p:cNvCxnSpPr>
              <p:nvPr/>
            </p:nvCxnSpPr>
            <p:spPr>
              <a:xfrm flipV="1">
                <a:off x="4345691" y="2206039"/>
                <a:ext cx="3469669" cy="263951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Elbow Connector 28">
                <a:extLst>
                  <a:ext uri="{FF2B5EF4-FFF2-40B4-BE49-F238E27FC236}">
                    <a16:creationId xmlns:a16="http://schemas.microsoft.com/office/drawing/2014/main" id="{6A630F1D-6A23-554E-A325-0CBC3357EDA6}"/>
                  </a:ext>
                </a:extLst>
              </p:cNvPr>
              <p:cNvCxnSpPr>
                <a:cxnSpLocks/>
                <a:stCxn id="184" idx="1"/>
                <a:endCxn id="188" idx="4"/>
              </p:cNvCxnSpPr>
              <p:nvPr/>
            </p:nvCxnSpPr>
            <p:spPr>
              <a:xfrm>
                <a:off x="4345691" y="2206039"/>
                <a:ext cx="3469669" cy="2687782"/>
              </a:xfrm>
              <a:prstGeom prst="straightConnector1">
                <a:avLst/>
              </a:prstGeom>
              <a:ln w="3175">
                <a:solidFill>
                  <a:schemeClr val="tx1"/>
                </a:solidFill>
                <a:headEnd type="triangl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08FEF732-28C3-0346-BC61-A062E6ED46CA}"/>
                </a:ext>
              </a:extLst>
            </p:cNvPr>
            <p:cNvSpPr txBox="1"/>
            <p:nvPr/>
          </p:nvSpPr>
          <p:spPr>
            <a:xfrm>
              <a:off x="6576752" y="5872052"/>
              <a:ext cx="2039720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= Substitution model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F379BBB6-BCE3-F749-9701-6BE846B04D1D}"/>
              </a:ext>
            </a:extLst>
          </p:cNvPr>
          <p:cNvGrpSpPr/>
          <p:nvPr/>
        </p:nvGrpSpPr>
        <p:grpSpPr>
          <a:xfrm>
            <a:off x="9017598" y="5625619"/>
            <a:ext cx="2712625" cy="584775"/>
            <a:chOff x="9017598" y="5872052"/>
            <a:chExt cx="2712625" cy="584775"/>
          </a:xfrm>
        </p:grpSpPr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BC59637-516F-5B46-978C-5954A2BA9FD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017598" y="5989412"/>
              <a:ext cx="332908" cy="332908"/>
              <a:chOff x="9577866" y="3020801"/>
              <a:chExt cx="332908" cy="332908"/>
            </a:xfrm>
          </p:grpSpPr>
          <p:sp>
            <p:nvSpPr>
              <p:cNvPr id="180" name="Oval 179">
                <a:extLst>
                  <a:ext uri="{FF2B5EF4-FFF2-40B4-BE49-F238E27FC236}">
                    <a16:creationId xmlns:a16="http://schemas.microsoft.com/office/drawing/2014/main" id="{65C8045D-FA59-494A-ABA8-B3E98E9518ED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9577866" y="3020801"/>
                <a:ext cx="332908" cy="33290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txBody>
              <a:bodyPr wrap="none" lIns="0" tIns="0" rIns="0" bIns="0" rtlCol="0" anchor="ctr">
                <a:noAutofit/>
              </a:bodyPr>
              <a:lstStyle/>
              <a:p>
                <a:pPr algn="ctr"/>
                <a:endParaRPr lang="en-US" sz="600" dirty="0">
                  <a:solidFill>
                    <a:srgbClr val="FF0000"/>
                  </a:solidFill>
                  <a:latin typeface="Courier New" panose="02070309020205020404" pitchFamily="49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1" name="Freeform 180">
                <a:extLst>
                  <a:ext uri="{FF2B5EF4-FFF2-40B4-BE49-F238E27FC236}">
                    <a16:creationId xmlns:a16="http://schemas.microsoft.com/office/drawing/2014/main" id="{0817BD0C-728F-914A-B6D3-71726CB57F41}"/>
                  </a:ext>
                </a:extLst>
              </p:cNvPr>
              <p:cNvSpPr/>
              <p:nvPr/>
            </p:nvSpPr>
            <p:spPr>
              <a:xfrm>
                <a:off x="9734551" y="3063770"/>
                <a:ext cx="133350" cy="142980"/>
              </a:xfrm>
              <a:custGeom>
                <a:avLst/>
                <a:gdLst>
                  <a:gd name="connsiteX0" fmla="*/ 0 w 155575"/>
                  <a:gd name="connsiteY0" fmla="*/ 0 h 190500"/>
                  <a:gd name="connsiteX1" fmla="*/ 0 w 155575"/>
                  <a:gd name="connsiteY1" fmla="*/ 190500 h 190500"/>
                  <a:gd name="connsiteX2" fmla="*/ 155575 w 155575"/>
                  <a:gd name="connsiteY2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55575" h="190500">
                    <a:moveTo>
                      <a:pt x="0" y="0"/>
                    </a:moveTo>
                    <a:lnTo>
                      <a:pt x="0" y="190500"/>
                    </a:lnTo>
                    <a:lnTo>
                      <a:pt x="155575" y="190500"/>
                    </a:lnTo>
                  </a:path>
                </a:pathLst>
              </a:custGeom>
              <a:noFill/>
              <a:ln w="31750" cap="rnd">
                <a:solidFill>
                  <a:srgbClr val="C00000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61B10A75-0B78-EB46-867B-683F0AE364F6}"/>
                </a:ext>
              </a:extLst>
            </p:cNvPr>
            <p:cNvSpPr txBox="1"/>
            <p:nvPr/>
          </p:nvSpPr>
          <p:spPr>
            <a:xfrm>
              <a:off x="9373273" y="5872052"/>
              <a:ext cx="2356950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= Molecular clock model</a:t>
              </a:r>
            </a:p>
          </p:txBody>
        </p:sp>
      </p:grpSp>
      <p:sp>
        <p:nvSpPr>
          <p:cNvPr id="204" name="Rectangle 203">
            <a:extLst>
              <a:ext uri="{FF2B5EF4-FFF2-40B4-BE49-F238E27FC236}">
                <a16:creationId xmlns:a16="http://schemas.microsoft.com/office/drawing/2014/main" id="{8767E280-75C8-0243-90CF-D1F724B869B7}"/>
              </a:ext>
            </a:extLst>
          </p:cNvPr>
          <p:cNvSpPr/>
          <p:nvPr/>
        </p:nvSpPr>
        <p:spPr>
          <a:xfrm>
            <a:off x="207976" y="5395006"/>
            <a:ext cx="11652719" cy="988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59B876AB-2665-EE44-890C-EB2A6CAFE2C5}"/>
              </a:ext>
            </a:extLst>
          </p:cNvPr>
          <p:cNvGrpSpPr/>
          <p:nvPr/>
        </p:nvGrpSpPr>
        <p:grpSpPr>
          <a:xfrm>
            <a:off x="326416" y="5625620"/>
            <a:ext cx="2416004" cy="584775"/>
            <a:chOff x="326416" y="5872053"/>
            <a:chExt cx="2416004" cy="584775"/>
          </a:xfrm>
        </p:grpSpPr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F2E94670-FE01-3443-911F-0551ABA299CA}"/>
                </a:ext>
              </a:extLst>
            </p:cNvPr>
            <p:cNvSpPr txBox="1"/>
            <p:nvPr/>
          </p:nvSpPr>
          <p:spPr>
            <a:xfrm>
              <a:off x="326416" y="5909777"/>
              <a:ext cx="107905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pt-BR" sz="2800" dirty="0">
                  <a:solidFill>
                    <a:srgbClr val="FF000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A</a:t>
              </a:r>
              <a:r>
                <a:rPr lang="pt-BR" sz="2800" dirty="0">
                  <a:solidFill>
                    <a:srgbClr val="00B0F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T</a:t>
              </a:r>
              <a:r>
                <a:rPr lang="pt-BR" sz="2800" dirty="0">
                  <a:solidFill>
                    <a:srgbClr val="00B050"/>
                  </a:solidFill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C</a:t>
              </a:r>
              <a:r>
                <a:rPr lang="pt-BR" sz="2800" dirty="0">
                  <a:latin typeface="Courier New" panose="02070309020205020404" pitchFamily="49" charset="0"/>
                  <a:ea typeface="Calibri" panose="020F0502020204030204" pitchFamily="34" charset="0"/>
                  <a:cs typeface="Times New Roman" panose="02020603050405020304" pitchFamily="18" charset="0"/>
                </a:rPr>
                <a:t>G</a:t>
              </a:r>
              <a:r>
                <a:rPr lang="en-US" sz="2800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endParaRPr lang="en-US" sz="2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B28696C0-7DCC-5244-8F82-330AC799E0D9}"/>
                </a:ext>
              </a:extLst>
            </p:cNvPr>
            <p:cNvSpPr txBox="1"/>
            <p:nvPr/>
          </p:nvSpPr>
          <p:spPr>
            <a:xfrm>
              <a:off x="1306204" y="5872053"/>
              <a:ext cx="1436216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>
                  <a:latin typeface="Calibri" panose="020F0502020204030204" pitchFamily="34" charset="0"/>
                  <a:cs typeface="Calibri" panose="020F0502020204030204" pitchFamily="34" charset="0"/>
                </a:rPr>
                <a:t>= Sequences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44859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Sampling trees using MCMC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4D3EEF-4515-1645-81CC-86E760AEF736}"/>
              </a:ext>
            </a:extLst>
          </p:cNvPr>
          <p:cNvSpPr/>
          <p:nvPr/>
        </p:nvSpPr>
        <p:spPr>
          <a:xfrm>
            <a:off x="936165" y="2766126"/>
            <a:ext cx="2612573" cy="317635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Sequence alignment</a:t>
            </a:r>
          </a:p>
          <a:p>
            <a:pPr algn="ctr"/>
            <a:r>
              <a:rPr lang="en-US" dirty="0"/>
              <a:t>+</a:t>
            </a:r>
          </a:p>
          <a:p>
            <a:pPr algn="ctr"/>
            <a:r>
              <a:rPr lang="en-US" dirty="0"/>
              <a:t>Substitution model</a:t>
            </a:r>
          </a:p>
          <a:p>
            <a:pPr algn="ctr"/>
            <a:r>
              <a:rPr lang="en-US" dirty="0"/>
              <a:t>+</a:t>
            </a:r>
          </a:p>
          <a:p>
            <a:pPr algn="ctr"/>
            <a:r>
              <a:rPr lang="en-US" dirty="0"/>
              <a:t>Tree prior</a:t>
            </a:r>
          </a:p>
          <a:p>
            <a:pPr algn="ctr"/>
            <a:r>
              <a:rPr lang="en-US" dirty="0"/>
              <a:t>+</a:t>
            </a:r>
          </a:p>
          <a:p>
            <a:pPr algn="ctr"/>
            <a:r>
              <a:rPr lang="en-US" dirty="0"/>
              <a:t>Molecular clock prior</a:t>
            </a:r>
          </a:p>
          <a:p>
            <a:pPr algn="ctr"/>
            <a:r>
              <a:rPr lang="en-US" dirty="0"/>
              <a:t>+</a:t>
            </a:r>
          </a:p>
          <a:p>
            <a:pPr algn="ctr"/>
            <a:r>
              <a:rPr lang="en-US" b="1" dirty="0">
                <a:solidFill>
                  <a:srgbClr val="69AFC3"/>
                </a:solidFill>
              </a:rPr>
              <a:t>Other priors (e.g. sampling date, location)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15EECC-D38D-0F42-8DDB-445D47124629}"/>
              </a:ext>
            </a:extLst>
          </p:cNvPr>
          <p:cNvSpPr/>
          <p:nvPr/>
        </p:nvSpPr>
        <p:spPr>
          <a:xfrm>
            <a:off x="4278084" y="2558143"/>
            <a:ext cx="2677888" cy="988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Parameter sampling step</a:t>
            </a:r>
          </a:p>
          <a:p>
            <a:pPr algn="ctr"/>
            <a:r>
              <a:rPr lang="en-US" dirty="0"/>
              <a:t>(using Markov Chain Monte Carlo, MCMC)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8178EA-E9BA-234F-80BC-06C4D49FDDBE}"/>
              </a:ext>
            </a:extLst>
          </p:cNvPr>
          <p:cNvSpPr/>
          <p:nvPr/>
        </p:nvSpPr>
        <p:spPr>
          <a:xfrm>
            <a:off x="7456715" y="4938484"/>
            <a:ext cx="2220686" cy="988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high probability parameters sampled from priors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91EF5C-72D0-A24F-8DA9-3AF027C8547C}"/>
              </a:ext>
            </a:extLst>
          </p:cNvPr>
          <p:cNvSpPr/>
          <p:nvPr/>
        </p:nvSpPr>
        <p:spPr>
          <a:xfrm>
            <a:off x="4550226" y="3845669"/>
            <a:ext cx="2133602" cy="709704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sampled parameter set</a:t>
            </a: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FA127D6A-F06F-AB49-B9E4-B509F0A9EA42}"/>
              </a:ext>
            </a:extLst>
          </p:cNvPr>
          <p:cNvSpPr/>
          <p:nvPr/>
        </p:nvSpPr>
        <p:spPr>
          <a:xfrm>
            <a:off x="4680858" y="4920562"/>
            <a:ext cx="1872340" cy="1021921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</a:rPr>
              <a:t>Better probability?</a:t>
            </a: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18E3C989-1A95-8543-9705-0081E8D2844C}"/>
              </a:ext>
            </a:extLst>
          </p:cNvPr>
          <p:cNvCxnSpPr>
            <a:cxnSpLocks/>
            <a:stCxn id="5" idx="0"/>
            <a:endCxn id="10" idx="0"/>
          </p:cNvCxnSpPr>
          <p:nvPr/>
        </p:nvCxnSpPr>
        <p:spPr>
          <a:xfrm rot="5400000" flipH="1" flipV="1">
            <a:off x="3825749" y="974847"/>
            <a:ext cx="207983" cy="3374576"/>
          </a:xfrm>
          <a:prstGeom prst="bentConnector3">
            <a:avLst>
              <a:gd name="adj1" fmla="val 302728"/>
            </a:avLst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B13B4FB1-3094-7A4D-85AC-13BBCC6C6E9C}"/>
              </a:ext>
            </a:extLst>
          </p:cNvPr>
          <p:cNvCxnSpPr>
            <a:cxnSpLocks/>
            <a:stCxn id="10" idx="2"/>
            <a:endCxn id="13" idx="0"/>
          </p:cNvCxnSpPr>
          <p:nvPr/>
        </p:nvCxnSpPr>
        <p:spPr>
          <a:xfrm flipH="1">
            <a:off x="5617027" y="3546475"/>
            <a:ext cx="1" cy="29919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09D965CC-47FE-804E-9399-A44DEDEA72F2}"/>
              </a:ext>
            </a:extLst>
          </p:cNvPr>
          <p:cNvCxnSpPr>
            <a:cxnSpLocks/>
            <a:stCxn id="13" idx="2"/>
            <a:endCxn id="15" idx="0"/>
          </p:cNvCxnSpPr>
          <p:nvPr/>
        </p:nvCxnSpPr>
        <p:spPr>
          <a:xfrm>
            <a:off x="5617027" y="4555373"/>
            <a:ext cx="1" cy="36518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01FE689D-91A1-DA49-8FB7-700FE4232E37}"/>
              </a:ext>
            </a:extLst>
          </p:cNvPr>
          <p:cNvCxnSpPr>
            <a:cxnSpLocks/>
            <a:stCxn id="15" idx="1"/>
            <a:endCxn id="10" idx="1"/>
          </p:cNvCxnSpPr>
          <p:nvPr/>
        </p:nvCxnSpPr>
        <p:spPr>
          <a:xfrm rot="10800000">
            <a:off x="4278084" y="3052309"/>
            <a:ext cx="402774" cy="2379214"/>
          </a:xfrm>
          <a:prstGeom prst="bentConnector3">
            <a:avLst>
              <a:gd name="adj1" fmla="val 188772"/>
            </a:avLst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3E46ACF1-F8CC-964D-9C50-64D0320A95AC}"/>
              </a:ext>
            </a:extLst>
          </p:cNvPr>
          <p:cNvSpPr/>
          <p:nvPr/>
        </p:nvSpPr>
        <p:spPr>
          <a:xfrm>
            <a:off x="4093027" y="5507724"/>
            <a:ext cx="566054" cy="323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If not, reject</a:t>
            </a:r>
          </a:p>
        </p:txBody>
      </p: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83D62408-39E5-1D4D-8C7A-F9A0F68ECAEE}"/>
              </a:ext>
            </a:extLst>
          </p:cNvPr>
          <p:cNvCxnSpPr>
            <a:cxnSpLocks/>
            <a:stCxn id="15" idx="3"/>
            <a:endCxn id="12" idx="1"/>
          </p:cNvCxnSpPr>
          <p:nvPr/>
        </p:nvCxnSpPr>
        <p:spPr>
          <a:xfrm>
            <a:off x="6553198" y="5431523"/>
            <a:ext cx="903517" cy="112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D5B8D782-1FD8-0A41-B0C4-58C297C3A892}"/>
              </a:ext>
            </a:extLst>
          </p:cNvPr>
          <p:cNvSpPr/>
          <p:nvPr/>
        </p:nvSpPr>
        <p:spPr>
          <a:xfrm>
            <a:off x="6574969" y="5507724"/>
            <a:ext cx="598717" cy="323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If yes, accept</a:t>
            </a:r>
          </a:p>
        </p:txBody>
      </p: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30266694-39FC-E041-B6A5-CAD24BA0D5C2}"/>
              </a:ext>
            </a:extLst>
          </p:cNvPr>
          <p:cNvCxnSpPr>
            <a:cxnSpLocks/>
            <a:stCxn id="12" idx="0"/>
            <a:endCxn id="10" idx="3"/>
          </p:cNvCxnSpPr>
          <p:nvPr/>
        </p:nvCxnSpPr>
        <p:spPr>
          <a:xfrm rot="16200000" flipV="1">
            <a:off x="6818428" y="3189854"/>
            <a:ext cx="1886175" cy="1611086"/>
          </a:xfrm>
          <a:prstGeom prst="curvedConnector2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n 54">
            <a:extLst>
              <a:ext uri="{FF2B5EF4-FFF2-40B4-BE49-F238E27FC236}">
                <a16:creationId xmlns:a16="http://schemas.microsoft.com/office/drawing/2014/main" id="{0D9523E2-3F76-C348-A185-C30246A7A6C9}"/>
              </a:ext>
            </a:extLst>
          </p:cNvPr>
          <p:cNvSpPr/>
          <p:nvPr/>
        </p:nvSpPr>
        <p:spPr>
          <a:xfrm>
            <a:off x="10221689" y="5035445"/>
            <a:ext cx="1360715" cy="792154"/>
          </a:xfrm>
          <a:prstGeom prst="can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</a:rPr>
              <a:t>Store respective (tree) state</a:t>
            </a:r>
          </a:p>
        </p:txBody>
      </p: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E9194A18-C0ED-BC4A-943B-4D0A6CC514B3}"/>
              </a:ext>
            </a:extLst>
          </p:cNvPr>
          <p:cNvCxnSpPr>
            <a:cxnSpLocks/>
            <a:stCxn id="12" idx="3"/>
            <a:endCxn id="55" idx="2"/>
          </p:cNvCxnSpPr>
          <p:nvPr/>
        </p:nvCxnSpPr>
        <p:spPr>
          <a:xfrm flipV="1">
            <a:off x="9677401" y="5431522"/>
            <a:ext cx="544288" cy="1128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Can 60">
            <a:extLst>
              <a:ext uri="{FF2B5EF4-FFF2-40B4-BE49-F238E27FC236}">
                <a16:creationId xmlns:a16="http://schemas.microsoft.com/office/drawing/2014/main" id="{FE72E10D-A34E-0942-97EC-70DDD96BE2D2}"/>
              </a:ext>
            </a:extLst>
          </p:cNvPr>
          <p:cNvSpPr/>
          <p:nvPr/>
        </p:nvSpPr>
        <p:spPr>
          <a:xfrm>
            <a:off x="10221689" y="4077279"/>
            <a:ext cx="1360715" cy="484856"/>
          </a:xfrm>
          <a:prstGeom prst="can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dk1"/>
                </a:solidFill>
              </a:rPr>
              <a:t>‘N’ stored trees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E753F1B-1343-7046-BEA0-105EDA336EB7}"/>
              </a:ext>
            </a:extLst>
          </p:cNvPr>
          <p:cNvSpPr/>
          <p:nvPr/>
        </p:nvSpPr>
        <p:spPr>
          <a:xfrm>
            <a:off x="8209197" y="3052308"/>
            <a:ext cx="971547" cy="7933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Repeat ‘N’ times until convergence is reached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AC4BB96-4D14-F84F-B8EB-2EA9C945F6CA}"/>
              </a:ext>
            </a:extLst>
          </p:cNvPr>
          <p:cNvSpPr/>
          <p:nvPr/>
        </p:nvSpPr>
        <p:spPr>
          <a:xfrm>
            <a:off x="10006696" y="2569483"/>
            <a:ext cx="1790700" cy="98833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Summarize sampled trees into a single tree</a:t>
            </a:r>
          </a:p>
        </p:txBody>
      </p:sp>
      <p:cxnSp>
        <p:nvCxnSpPr>
          <p:cNvPr id="66" name="Elbow Connector 65">
            <a:extLst>
              <a:ext uri="{FF2B5EF4-FFF2-40B4-BE49-F238E27FC236}">
                <a16:creationId xmlns:a16="http://schemas.microsoft.com/office/drawing/2014/main" id="{E59DF5D8-D26A-744E-B479-545CBB9FA0F1}"/>
              </a:ext>
            </a:extLst>
          </p:cNvPr>
          <p:cNvCxnSpPr>
            <a:cxnSpLocks/>
            <a:stCxn id="61" idx="1"/>
            <a:endCxn id="65" idx="2"/>
          </p:cNvCxnSpPr>
          <p:nvPr/>
        </p:nvCxnSpPr>
        <p:spPr>
          <a:xfrm flipH="1" flipV="1">
            <a:off x="10902046" y="3557815"/>
            <a:ext cx="1" cy="51946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5507B156-CB24-DB4B-A844-622AD9C98855}"/>
              </a:ext>
            </a:extLst>
          </p:cNvPr>
          <p:cNvCxnSpPr>
            <a:cxnSpLocks/>
            <a:stCxn id="55" idx="1"/>
            <a:endCxn id="61" idx="3"/>
          </p:cNvCxnSpPr>
          <p:nvPr/>
        </p:nvCxnSpPr>
        <p:spPr>
          <a:xfrm flipV="1">
            <a:off x="10902047" y="4562135"/>
            <a:ext cx="0" cy="47331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48495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Confidence (posterior probabilities)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3BDEE0-2013-7649-8CD8-22DD2FEC9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344" y="1364390"/>
            <a:ext cx="9459311" cy="549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5418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295552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Divergence vs. time-resolved trees</a:t>
            </a:r>
          </a:p>
        </p:txBody>
      </p:sp>
      <p:pic>
        <p:nvPicPr>
          <p:cNvPr id="2" name="ZIKV_ML-vs-tim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5521" y="1455869"/>
            <a:ext cx="9640957" cy="519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295552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Divergence vs. time-resolved trees</a:t>
            </a:r>
          </a:p>
        </p:txBody>
      </p:sp>
      <p:pic>
        <p:nvPicPr>
          <p:cNvPr id="2" name="ZIKV_ML-vs-tim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5521" y="1455869"/>
            <a:ext cx="9640957" cy="519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119" y="2846943"/>
            <a:ext cx="11544300" cy="881784"/>
          </a:xfrm>
          <a:noFill/>
        </p:spPr>
        <p:txBody>
          <a:bodyPr>
            <a:normAutofit fontScale="90000"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+mn-lt"/>
              </a:rPr>
              <a:t>Probability errors and validity</a:t>
            </a:r>
          </a:p>
        </p:txBody>
      </p:sp>
    </p:spTree>
    <p:extLst>
      <p:ext uri="{BB962C8B-B14F-4D97-AF65-F5344CB8AC3E}">
        <p14:creationId xmlns:p14="http://schemas.microsoft.com/office/powerpoint/2010/main" val="1239590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3EF2-4DF0-EE41-B9BA-7AD1CFF1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D4E1B-E184-494D-8C47-1A828B17E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comparisons of similarity deal with the probability that a particular assignment made by a molecular subtyping method reflects a </a:t>
            </a:r>
            <a:r>
              <a:rPr lang="en-US" b="1" dirty="0">
                <a:solidFill>
                  <a:srgbClr val="69AFC3"/>
                </a:solidFill>
              </a:rPr>
              <a:t>true epidemiologic</a:t>
            </a:r>
            <a:r>
              <a:rPr lang="en-US" dirty="0">
                <a:solidFill>
                  <a:srgbClr val="69AFC3"/>
                </a:solidFill>
              </a:rPr>
              <a:t> </a:t>
            </a:r>
            <a:r>
              <a:rPr lang="en-US" dirty="0"/>
              <a:t>relationship of the microorganisms being studied.</a:t>
            </a:r>
          </a:p>
          <a:p>
            <a:endParaRPr lang="en-US" dirty="0"/>
          </a:p>
          <a:p>
            <a:r>
              <a:rPr lang="en-US" i="1" dirty="0"/>
              <a:t>This assignment could be wrong!</a:t>
            </a:r>
          </a:p>
        </p:txBody>
      </p:sp>
    </p:spTree>
    <p:extLst>
      <p:ext uri="{BB962C8B-B14F-4D97-AF65-F5344CB8AC3E}">
        <p14:creationId xmlns:p14="http://schemas.microsoft.com/office/powerpoint/2010/main" val="4628514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3EF2-4DF0-EE41-B9BA-7AD1CFF1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errors</a:t>
            </a:r>
          </a:p>
        </p:txBody>
      </p:sp>
      <p:graphicFrame>
        <p:nvGraphicFramePr>
          <p:cNvPr id="5" name="Content Placeholder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0318751"/>
              </p:ext>
            </p:extLst>
          </p:nvPr>
        </p:nvGraphicFramePr>
        <p:xfrm>
          <a:off x="623326" y="1737872"/>
          <a:ext cx="11081982" cy="4559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64488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3EF2-4DF0-EE41-B9BA-7AD1CFF18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89" y="270529"/>
            <a:ext cx="11792607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Pathogen genomics to answer epidemiological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D4E1B-E184-494D-8C47-1A828B17E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62360"/>
          </a:xfrm>
        </p:spPr>
        <p:txBody>
          <a:bodyPr/>
          <a:lstStyle/>
          <a:p>
            <a:r>
              <a:rPr lang="en-US" dirty="0"/>
              <a:t>Identify the species or strain of an unknown microorganism.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putative agent suspected in disease </a:t>
            </a:r>
          </a:p>
        </p:txBody>
      </p:sp>
    </p:spTree>
    <p:extLst>
      <p:ext uri="{BB962C8B-B14F-4D97-AF65-F5344CB8AC3E}">
        <p14:creationId xmlns:p14="http://schemas.microsoft.com/office/powerpoint/2010/main" val="21116316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3EF2-4DF0-EE41-B9BA-7AD1CFF1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Accounting for probability errors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724730C-01E1-E44B-B3B7-D5F425EB9E29}"/>
              </a:ext>
            </a:extLst>
          </p:cNvPr>
          <p:cNvSpPr txBox="1">
            <a:spLocks/>
          </p:cNvSpPr>
          <p:nvPr/>
        </p:nvSpPr>
        <p:spPr>
          <a:xfrm>
            <a:off x="755374" y="2454965"/>
            <a:ext cx="9949412" cy="38853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Similarity (or difference) analysis of patterns and sequences all take into consideration methods that minimize these probability errors.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ML and Bayesian analyses include support and probability.</a:t>
            </a:r>
          </a:p>
        </p:txBody>
      </p:sp>
    </p:spTree>
    <p:extLst>
      <p:ext uri="{BB962C8B-B14F-4D97-AF65-F5344CB8AC3E}">
        <p14:creationId xmlns:p14="http://schemas.microsoft.com/office/powerpoint/2010/main" val="12407645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145221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Evaluating tree support with bootstrapping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BEC84-EA69-1C40-B40D-4BE901DFDF93}"/>
              </a:ext>
            </a:extLst>
          </p:cNvPr>
          <p:cNvSpPr txBox="1"/>
          <p:nvPr/>
        </p:nvSpPr>
        <p:spPr>
          <a:xfrm>
            <a:off x="501649" y="2006252"/>
            <a:ext cx="54172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	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DENV2	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GGGGG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	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DENV4	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ZIKV	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WNV	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YFV	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POWV	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389E5A-4E5A-1B44-AA58-B82763087A14}"/>
              </a:ext>
            </a:extLst>
          </p:cNvPr>
          <p:cNvSpPr txBox="1"/>
          <p:nvPr/>
        </p:nvSpPr>
        <p:spPr>
          <a:xfrm>
            <a:off x="6273116" y="2006252"/>
            <a:ext cx="54172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	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DENV2	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	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DENV4	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ZIKV	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WNV	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YFV	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POWV	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GB" sz="1100" dirty="0"/>
              <a:t> 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CFBE19-B48F-A14F-B0CA-D212FCA5E878}"/>
              </a:ext>
            </a:extLst>
          </p:cNvPr>
          <p:cNvSpPr txBox="1"/>
          <p:nvPr/>
        </p:nvSpPr>
        <p:spPr>
          <a:xfrm>
            <a:off x="501649" y="4076593"/>
            <a:ext cx="54172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	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DENV2	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	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DENV4	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ZIKV	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WNV	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YFV	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GGGG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POWV	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GGGG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B35E80-9048-5049-B249-E41FC3FEC248}"/>
              </a:ext>
            </a:extLst>
          </p:cNvPr>
          <p:cNvSpPr txBox="1"/>
          <p:nvPr/>
        </p:nvSpPr>
        <p:spPr>
          <a:xfrm>
            <a:off x="6273116" y="4076593"/>
            <a:ext cx="54172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DENV1	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DENV2	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DENV3	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DENV4	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ZIKV	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WNV	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YFV	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POWV	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B0F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AA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00B05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endParaRPr lang="en-GB" sz="1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601C3B-1378-D04D-8E32-3EEE897C80BA}"/>
              </a:ext>
            </a:extLst>
          </p:cNvPr>
          <p:cNvSpPr txBox="1"/>
          <p:nvPr/>
        </p:nvSpPr>
        <p:spPr>
          <a:xfrm>
            <a:off x="2263532" y="1496983"/>
            <a:ext cx="254693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Original alignment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4E72E4-893B-9F49-B312-B2D239882B05}"/>
              </a:ext>
            </a:extLst>
          </p:cNvPr>
          <p:cNvSpPr txBox="1"/>
          <p:nvPr/>
        </p:nvSpPr>
        <p:spPr>
          <a:xfrm>
            <a:off x="8071207" y="1373873"/>
            <a:ext cx="254693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Shuffled alignment</a:t>
            </a:r>
          </a:p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(bootstrap replicate 1)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EC72D9-B4FE-5641-A1B2-6B28FADB2F63}"/>
              </a:ext>
            </a:extLst>
          </p:cNvPr>
          <p:cNvSpPr txBox="1"/>
          <p:nvPr/>
        </p:nvSpPr>
        <p:spPr>
          <a:xfrm>
            <a:off x="2263532" y="3561022"/>
            <a:ext cx="254693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Shuffled alignment</a:t>
            </a:r>
          </a:p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(bootstrap replicate 2)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07FF85-EA23-ED41-BA91-D018AE128636}"/>
              </a:ext>
            </a:extLst>
          </p:cNvPr>
          <p:cNvSpPr txBox="1"/>
          <p:nvPr/>
        </p:nvSpPr>
        <p:spPr>
          <a:xfrm>
            <a:off x="8071207" y="3561022"/>
            <a:ext cx="254693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Shuffled alignment</a:t>
            </a:r>
          </a:p>
          <a:p>
            <a:pPr algn="ct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(bootstrap replicate N)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238AA7C1-7653-7E4A-A97C-B056FC75A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6038714"/>
            <a:ext cx="11567160" cy="39569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Bootstrap replicate alignments are generated and used for tree inference</a:t>
            </a:r>
          </a:p>
        </p:txBody>
      </p:sp>
    </p:spTree>
    <p:extLst>
      <p:ext uri="{BB962C8B-B14F-4D97-AF65-F5344CB8AC3E}">
        <p14:creationId xmlns:p14="http://schemas.microsoft.com/office/powerpoint/2010/main" val="30622138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48452-0D2C-5140-9597-15F52F135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tree support with bootstrap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6D9572-C783-C34E-987A-8C7781EBA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41735" cy="4351338"/>
          </a:xfrm>
        </p:spPr>
        <p:txBody>
          <a:bodyPr/>
          <a:lstStyle/>
          <a:p>
            <a:r>
              <a:rPr lang="en-US" dirty="0"/>
              <a:t>Bootstrap tests the relative stability of clades after resampling, reporting how frequent such clades are over several tree reconstructions using shuffled alignments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17E4F2-7FBF-2F4E-8CA8-089BC8A37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079" y="1825624"/>
            <a:ext cx="4641735" cy="445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4210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3EF2-4DF0-EE41-B9BA-7AD1CFF1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 can still occur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724730C-01E1-E44B-B3B7-D5F425EB9E29}"/>
              </a:ext>
            </a:extLst>
          </p:cNvPr>
          <p:cNvSpPr txBox="1">
            <a:spLocks/>
          </p:cNvSpPr>
          <p:nvPr/>
        </p:nvSpPr>
        <p:spPr>
          <a:xfrm>
            <a:off x="755374" y="1787753"/>
            <a:ext cx="9949412" cy="45525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</a:t>
            </a:r>
            <a:r>
              <a:rPr lang="is-IS" dirty="0"/>
              <a:t>hey arise through various mechanisms</a:t>
            </a:r>
          </a:p>
          <a:p>
            <a:pPr lvl="1"/>
            <a:r>
              <a:rPr lang="is-IS" dirty="0">
                <a:solidFill>
                  <a:srgbClr val="69AFC3"/>
                </a:solidFill>
              </a:rPr>
              <a:t>Undersampling</a:t>
            </a:r>
          </a:p>
          <a:p>
            <a:pPr lvl="1"/>
            <a:r>
              <a:rPr lang="is-IS" dirty="0">
                <a:solidFill>
                  <a:srgbClr val="69AFC3"/>
                </a:solidFill>
              </a:rPr>
              <a:t>Limited “genetic signal“</a:t>
            </a:r>
          </a:p>
          <a:p>
            <a:pPr lvl="1"/>
            <a:r>
              <a:rPr lang="is-IS" dirty="0">
                <a:solidFill>
                  <a:srgbClr val="69AFC3"/>
                </a:solidFill>
              </a:rPr>
              <a:t>Contamination</a:t>
            </a:r>
          </a:p>
          <a:p>
            <a:pPr lvl="1"/>
            <a:r>
              <a:rPr lang="is-IS" dirty="0">
                <a:solidFill>
                  <a:srgbClr val="69AFC3"/>
                </a:solidFill>
              </a:rPr>
              <a:t>Sequencing errors</a:t>
            </a:r>
          </a:p>
          <a:p>
            <a:pPr lvl="1"/>
            <a:r>
              <a:rPr lang="is-IS" dirty="0">
                <a:solidFill>
                  <a:srgbClr val="69AFC3"/>
                </a:solidFill>
              </a:rPr>
              <a:t>Misclasification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7E4F2-7FBF-2F4E-8CA8-089BC8A37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079" y="1825624"/>
            <a:ext cx="4641735" cy="445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2764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3EF2-4DF0-EE41-B9BA-7AD1CFF1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Misclassification</a:t>
            </a:r>
          </a:p>
        </p:txBody>
      </p:sp>
      <p:pic>
        <p:nvPicPr>
          <p:cNvPr id="1026" name="Picture 2" descr="https://science.sciencemag.org/content/sci/353/6300/658.1/F2.large.jpg?width=800&amp;height=600&amp;carousel=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092" y="365125"/>
            <a:ext cx="7500908" cy="6176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49" y="4885083"/>
            <a:ext cx="4168258" cy="132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8550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3EF2-4DF0-EE41-B9BA-7AD1CFF1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 of 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724730C-01E1-E44B-B3B7-D5F425EB9E29}"/>
              </a:ext>
            </a:extLst>
          </p:cNvPr>
          <p:cNvSpPr txBox="1">
            <a:spLocks/>
          </p:cNvSpPr>
          <p:nvPr/>
        </p:nvSpPr>
        <p:spPr>
          <a:xfrm>
            <a:off x="755374" y="1787753"/>
            <a:ext cx="9949412" cy="45525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Cannot test hypothesis with low support or probability values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Use multiple tests (Distance, ML, and Bayesian trees)</a:t>
            </a:r>
          </a:p>
          <a:p>
            <a:r>
              <a:rPr lang="en-US" dirty="0"/>
              <a:t>Determine validity </a:t>
            </a:r>
            <a:r>
              <a:rPr lang="en-US" b="1" i="1" dirty="0">
                <a:solidFill>
                  <a:srgbClr val="69AFC3"/>
                </a:solidFill>
              </a:rPr>
              <a:t>empirically</a:t>
            </a:r>
            <a:r>
              <a:rPr lang="en-US" dirty="0"/>
              <a:t>, when possible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Confirm via alternate tests (e.g. PCR)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Inferring genotype-phenotype relationships, measure phenotype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New methodology - compare to “gold standard”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Validate with epidemiological data</a:t>
            </a:r>
          </a:p>
          <a:p>
            <a:pPr lvl="2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well-recognized outbreaks and well-conducted disease surveillance systems</a:t>
            </a:r>
          </a:p>
        </p:txBody>
      </p:sp>
    </p:spTree>
    <p:extLst>
      <p:ext uri="{BB962C8B-B14F-4D97-AF65-F5344CB8AC3E}">
        <p14:creationId xmlns:p14="http://schemas.microsoft.com/office/powerpoint/2010/main" val="2051251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D4E1B-E184-494D-8C47-1A828B17E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62360"/>
          </a:xfrm>
        </p:spPr>
        <p:txBody>
          <a:bodyPr/>
          <a:lstStyle/>
          <a:p>
            <a:r>
              <a:rPr lang="en-US" dirty="0"/>
              <a:t>Identify the species or strain of an unknown microorganism.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putative agent suspected in disease </a:t>
            </a:r>
          </a:p>
          <a:p>
            <a:r>
              <a:rPr lang="en-US" dirty="0"/>
              <a:t>Determine the relatedness to sequences with known phenotypes.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antibiotic resistance markers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84C5861-35BC-DA4E-8FFE-EC903717D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89" y="270529"/>
            <a:ext cx="11792607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Pathogen genomics to answer epidemiological questions</a:t>
            </a:r>
          </a:p>
        </p:txBody>
      </p:sp>
    </p:spTree>
    <p:extLst>
      <p:ext uri="{BB962C8B-B14F-4D97-AF65-F5344CB8AC3E}">
        <p14:creationId xmlns:p14="http://schemas.microsoft.com/office/powerpoint/2010/main" val="105365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D4E1B-E184-494D-8C47-1A828B17E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62360"/>
          </a:xfrm>
        </p:spPr>
        <p:txBody>
          <a:bodyPr/>
          <a:lstStyle/>
          <a:p>
            <a:r>
              <a:rPr lang="en-US" dirty="0"/>
              <a:t>Identify the species or strain of an unknown microorganism.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putative agent suspected in disease </a:t>
            </a:r>
          </a:p>
          <a:p>
            <a:r>
              <a:rPr lang="en-US" dirty="0"/>
              <a:t>Determine the relatedness to sequences with known phenotypes.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antibiotic resistance markers</a:t>
            </a:r>
          </a:p>
          <a:p>
            <a:r>
              <a:rPr lang="en-US" dirty="0"/>
              <a:t>Determine pathogen relatedness between cases and/or environmental sources.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contamination sources during food-borne outbreaks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355196C-A968-864D-87A2-E406E78AA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89" y="270529"/>
            <a:ext cx="11792607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Pathogen genomics to answer epidemiological questions</a:t>
            </a:r>
          </a:p>
        </p:txBody>
      </p:sp>
    </p:spTree>
    <p:extLst>
      <p:ext uri="{BB962C8B-B14F-4D97-AF65-F5344CB8AC3E}">
        <p14:creationId xmlns:p14="http://schemas.microsoft.com/office/powerpoint/2010/main" val="1549887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D4E1B-E184-494D-8C47-1A828B17E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62360"/>
          </a:xfrm>
        </p:spPr>
        <p:txBody>
          <a:bodyPr/>
          <a:lstStyle/>
          <a:p>
            <a:r>
              <a:rPr lang="en-US" dirty="0"/>
              <a:t>Identify the species or strain of an unknown microorganism.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putative agent suspected in disease </a:t>
            </a:r>
          </a:p>
          <a:p>
            <a:r>
              <a:rPr lang="en-US" dirty="0"/>
              <a:t>Determine the relatedness to sequences with known phenotypes.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antibiotic resistance markers</a:t>
            </a:r>
          </a:p>
          <a:p>
            <a:r>
              <a:rPr lang="en-US" dirty="0"/>
              <a:t>Determine pathogen relatedness between cases and/or environmental sources.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contamination sources during food-borne outbreaks</a:t>
            </a:r>
            <a:endParaRPr lang="en-US" dirty="0"/>
          </a:p>
          <a:p>
            <a:r>
              <a:rPr lang="en-US" dirty="0"/>
              <a:t>Identify hidden groupings in a large collection of pathogen sequences.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clustering pathogenic and nonpathogenic variants of </a:t>
            </a:r>
            <a:r>
              <a:rPr lang="en-US" i="1" dirty="0">
                <a:solidFill>
                  <a:srgbClr val="69AFC3"/>
                </a:solidFill>
              </a:rPr>
              <a:t>E. coli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6D14B61-05D4-E34D-92DA-D7D04D90C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89" y="270529"/>
            <a:ext cx="11792607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Pathogen genomics to answer epidemiological questions</a:t>
            </a:r>
          </a:p>
        </p:txBody>
      </p:sp>
    </p:spTree>
    <p:extLst>
      <p:ext uri="{BB962C8B-B14F-4D97-AF65-F5344CB8AC3E}">
        <p14:creationId xmlns:p14="http://schemas.microsoft.com/office/powerpoint/2010/main" val="2089031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D4E1B-E184-494D-8C47-1A828B17E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62360"/>
          </a:xfrm>
        </p:spPr>
        <p:txBody>
          <a:bodyPr/>
          <a:lstStyle/>
          <a:p>
            <a:r>
              <a:rPr lang="en-US" dirty="0"/>
              <a:t>Identify the species or strain of an unknown microorganism.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putative agent suspected in disease </a:t>
            </a:r>
          </a:p>
          <a:p>
            <a:r>
              <a:rPr lang="en-US" dirty="0"/>
              <a:t>Determine the relatedness to sequences with known phenotypes.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antibiotic resistance markers</a:t>
            </a:r>
          </a:p>
          <a:p>
            <a:r>
              <a:rPr lang="en-US" dirty="0"/>
              <a:t>Determine pathogen relatedness between cases and/or environmental sources.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contamination sources during food-borne outbreaks</a:t>
            </a:r>
            <a:endParaRPr lang="en-US" dirty="0"/>
          </a:p>
          <a:p>
            <a:r>
              <a:rPr lang="en-US" dirty="0"/>
              <a:t>Identify hidden groupings in a large collection of pathogen sequences.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clustering pathogenic and nonpathogenic variants of </a:t>
            </a:r>
            <a:r>
              <a:rPr lang="en-US" i="1" dirty="0">
                <a:solidFill>
                  <a:srgbClr val="69AFC3"/>
                </a:solidFill>
              </a:rPr>
              <a:t>E. coli</a:t>
            </a:r>
          </a:p>
          <a:p>
            <a:r>
              <a:rPr lang="en-US" dirty="0"/>
              <a:t>Evaluate patterns of pathogen emergence and spread.</a:t>
            </a:r>
          </a:p>
          <a:p>
            <a:pPr lvl="1"/>
            <a:r>
              <a:rPr lang="en-US" dirty="0">
                <a:solidFill>
                  <a:srgbClr val="69AFC3"/>
                </a:solidFill>
              </a:rPr>
              <a:t>e.g. source and timing of pathogen introductions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69EBC06-9E08-FB45-AD49-6490D8AD5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89" y="270529"/>
            <a:ext cx="11792607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Pathogen genomics to answer epidemiological questions</a:t>
            </a:r>
          </a:p>
        </p:txBody>
      </p:sp>
    </p:spTree>
    <p:extLst>
      <p:ext uri="{BB962C8B-B14F-4D97-AF65-F5344CB8AC3E}">
        <p14:creationId xmlns:p14="http://schemas.microsoft.com/office/powerpoint/2010/main" val="1898928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680" y="804564"/>
            <a:ext cx="8111933" cy="542218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888613" y="6384978"/>
            <a:ext cx="2303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Credit: Trevor Bedford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28613" y="365126"/>
            <a:ext cx="11544300" cy="881784"/>
          </a:xfrm>
        </p:spPr>
        <p:txBody>
          <a:bodyPr>
            <a:normAutofit/>
          </a:bodyPr>
          <a:lstStyle/>
          <a:p>
            <a:r>
              <a:rPr lang="en-US" dirty="0"/>
              <a:t>True </a:t>
            </a:r>
            <a:r>
              <a:rPr lang="en-US"/>
              <a:t>transmission network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704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10368</TotalTime>
  <Words>2073</Words>
  <Application>Microsoft Macintosh PowerPoint</Application>
  <PresentationFormat>Widescreen</PresentationFormat>
  <Paragraphs>642</Paragraphs>
  <Slides>45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Arial</vt:lpstr>
      <vt:lpstr>Avenir Next</vt:lpstr>
      <vt:lpstr>Calibri</vt:lpstr>
      <vt:lpstr>Calibri Light</vt:lpstr>
      <vt:lpstr>Courier</vt:lpstr>
      <vt:lpstr>Courier New</vt:lpstr>
      <vt:lpstr>Times New Roman</vt:lpstr>
      <vt:lpstr>Office Theme</vt:lpstr>
      <vt:lpstr>PowerPoint Presentation</vt:lpstr>
      <vt:lpstr>Outline</vt:lpstr>
      <vt:lpstr>Pathogen genomic epidemiology: fundamental concepts</vt:lpstr>
      <vt:lpstr>Pathogen genomics to answer epidemiological questions</vt:lpstr>
      <vt:lpstr>Pathogen genomics to answer epidemiological questions</vt:lpstr>
      <vt:lpstr>Pathogen genomics to answer epidemiological questions</vt:lpstr>
      <vt:lpstr>Pathogen genomics to answer epidemiological questions</vt:lpstr>
      <vt:lpstr>Pathogen genomics to answer epidemiological questions</vt:lpstr>
      <vt:lpstr>True transmission network</vt:lpstr>
      <vt:lpstr>Surveillance network</vt:lpstr>
      <vt:lpstr>Unknown transmission network</vt:lpstr>
      <vt:lpstr>Putting the pieces together</vt:lpstr>
      <vt:lpstr>Outbreak reconstruction</vt:lpstr>
      <vt:lpstr>Sequence homology and similarity</vt:lpstr>
      <vt:lpstr>PowerPoint Presentation</vt:lpstr>
      <vt:lpstr>PowerPoint Presentation</vt:lpstr>
      <vt:lpstr>PowerPoint Presentation</vt:lpstr>
      <vt:lpstr>Reading a phylogenetic tree</vt:lpstr>
      <vt:lpstr>Phylogenetic 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Calculating genetic distances</vt:lpstr>
      <vt:lpstr>PowerPoint Presentation</vt:lpstr>
      <vt:lpstr>Maximum likelihood methods</vt:lpstr>
      <vt:lpstr>Maximum likelihood methods</vt:lpstr>
      <vt:lpstr>Bayesian methods</vt:lpstr>
      <vt:lpstr>Molecular clock</vt:lpstr>
      <vt:lpstr>Bayes theorem applied to phylogenetics</vt:lpstr>
      <vt:lpstr>Sampling trees using MCMC</vt:lpstr>
      <vt:lpstr>Confidence (posterior probabilities)</vt:lpstr>
      <vt:lpstr>Divergence vs. time-resolved trees</vt:lpstr>
      <vt:lpstr>Divergence vs. time-resolved trees</vt:lpstr>
      <vt:lpstr>Probability errors and validity</vt:lpstr>
      <vt:lpstr>Probability errors</vt:lpstr>
      <vt:lpstr>Types of errors</vt:lpstr>
      <vt:lpstr>Accounting for probability errors</vt:lpstr>
      <vt:lpstr>Evaluating tree support with bootstrapping</vt:lpstr>
      <vt:lpstr>Evaluating tree support with bootstrap</vt:lpstr>
      <vt:lpstr>Errors can still occur</vt:lpstr>
      <vt:lpstr>Misclassification</vt:lpstr>
      <vt:lpstr>Validation of results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Grubaugh</dc:creator>
  <cp:lastModifiedBy>Microsoft Office User</cp:lastModifiedBy>
  <cp:revision>180</cp:revision>
  <dcterms:created xsi:type="dcterms:W3CDTF">2019-02-19T17:45:47Z</dcterms:created>
  <dcterms:modified xsi:type="dcterms:W3CDTF">2019-07-23T12:14:26Z</dcterms:modified>
</cp:coreProperties>
</file>

<file path=docProps/thumbnail.jpeg>
</file>